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63" r:id="rId2"/>
    <p:sldId id="264" r:id="rId3"/>
    <p:sldId id="313" r:id="rId4"/>
    <p:sldId id="266" r:id="rId5"/>
    <p:sldId id="314" r:id="rId6"/>
    <p:sldId id="299" r:id="rId7"/>
    <p:sldId id="293" r:id="rId8"/>
    <p:sldId id="267" r:id="rId9"/>
    <p:sldId id="285" r:id="rId10"/>
    <p:sldId id="287" r:id="rId11"/>
    <p:sldId id="286" r:id="rId12"/>
    <p:sldId id="288" r:id="rId13"/>
    <p:sldId id="315" r:id="rId14"/>
    <p:sldId id="300" r:id="rId15"/>
    <p:sldId id="284" r:id="rId16"/>
    <p:sldId id="302" r:id="rId17"/>
    <p:sldId id="303" r:id="rId18"/>
    <p:sldId id="301" r:id="rId19"/>
    <p:sldId id="283" r:id="rId20"/>
    <p:sldId id="278" r:id="rId21"/>
    <p:sldId id="297" r:id="rId22"/>
    <p:sldId id="290" r:id="rId23"/>
    <p:sldId id="275" r:id="rId24"/>
    <p:sldId id="294" r:id="rId25"/>
    <p:sldId id="292" r:id="rId26"/>
    <p:sldId id="295" r:id="rId27"/>
    <p:sldId id="296" r:id="rId28"/>
    <p:sldId id="289" r:id="rId29"/>
    <p:sldId id="281" r:id="rId30"/>
    <p:sldId id="277" r:id="rId31"/>
    <p:sldId id="276" r:id="rId32"/>
    <p:sldId id="316" r:id="rId33"/>
    <p:sldId id="268" r:id="rId34"/>
    <p:sldId id="271" r:id="rId35"/>
    <p:sldId id="306" r:id="rId36"/>
    <p:sldId id="298" r:id="rId37"/>
    <p:sldId id="305" r:id="rId38"/>
    <p:sldId id="307" r:id="rId39"/>
    <p:sldId id="273" r:id="rId40"/>
    <p:sldId id="318" r:id="rId41"/>
    <p:sldId id="358" r:id="rId42"/>
    <p:sldId id="424" r:id="rId43"/>
    <p:sldId id="357" r:id="rId44"/>
    <p:sldId id="422" r:id="rId45"/>
    <p:sldId id="423" r:id="rId46"/>
    <p:sldId id="319" r:id="rId47"/>
    <p:sldId id="308" r:id="rId48"/>
    <p:sldId id="309" r:id="rId49"/>
    <p:sldId id="311" r:id="rId50"/>
    <p:sldId id="312" r:id="rId51"/>
    <p:sldId id="317" r:id="rId52"/>
    <p:sldId id="274" r:id="rId53"/>
    <p:sldId id="321" r:id="rId54"/>
    <p:sldId id="346" r:id="rId55"/>
    <p:sldId id="347" r:id="rId56"/>
    <p:sldId id="320" r:id="rId57"/>
    <p:sldId id="322" r:id="rId58"/>
    <p:sldId id="325" r:id="rId59"/>
    <p:sldId id="324" r:id="rId60"/>
    <p:sldId id="348" r:id="rId61"/>
    <p:sldId id="333" r:id="rId62"/>
    <p:sldId id="334" r:id="rId63"/>
    <p:sldId id="335" r:id="rId64"/>
    <p:sldId id="336" r:id="rId65"/>
    <p:sldId id="349" r:id="rId66"/>
    <p:sldId id="327" r:id="rId67"/>
    <p:sldId id="328" r:id="rId68"/>
    <p:sldId id="330" r:id="rId69"/>
    <p:sldId id="332" r:id="rId70"/>
    <p:sldId id="331" r:id="rId71"/>
    <p:sldId id="329" r:id="rId72"/>
    <p:sldId id="354" r:id="rId73"/>
    <p:sldId id="337" r:id="rId74"/>
    <p:sldId id="353" r:id="rId75"/>
    <p:sldId id="359" r:id="rId76"/>
    <p:sldId id="360" r:id="rId77"/>
    <p:sldId id="351" r:id="rId78"/>
    <p:sldId id="345" r:id="rId79"/>
    <p:sldId id="352" r:id="rId80"/>
    <p:sldId id="362" r:id="rId81"/>
    <p:sldId id="355" r:id="rId82"/>
    <p:sldId id="364" r:id="rId83"/>
    <p:sldId id="369" r:id="rId84"/>
    <p:sldId id="363" r:id="rId85"/>
    <p:sldId id="342" r:id="rId86"/>
    <p:sldId id="341" r:id="rId87"/>
    <p:sldId id="361" r:id="rId88"/>
    <p:sldId id="340" r:id="rId89"/>
    <p:sldId id="367" r:id="rId90"/>
    <p:sldId id="368" r:id="rId91"/>
    <p:sldId id="366" r:id="rId92"/>
    <p:sldId id="365" r:id="rId93"/>
    <p:sldId id="371" r:id="rId94"/>
    <p:sldId id="402" r:id="rId95"/>
    <p:sldId id="403" r:id="rId96"/>
    <p:sldId id="405" r:id="rId97"/>
    <p:sldId id="404" r:id="rId98"/>
    <p:sldId id="406" r:id="rId99"/>
    <p:sldId id="407" r:id="rId100"/>
    <p:sldId id="373" r:id="rId101"/>
    <p:sldId id="408" r:id="rId102"/>
    <p:sldId id="425" r:id="rId103"/>
    <p:sldId id="370" r:id="rId104"/>
    <p:sldId id="375" r:id="rId105"/>
    <p:sldId id="376" r:id="rId106"/>
    <p:sldId id="387" r:id="rId107"/>
    <p:sldId id="388" r:id="rId108"/>
    <p:sldId id="377" r:id="rId109"/>
    <p:sldId id="409" r:id="rId110"/>
    <p:sldId id="378" r:id="rId111"/>
    <p:sldId id="426" r:id="rId112"/>
    <p:sldId id="379" r:id="rId113"/>
    <p:sldId id="380" r:id="rId114"/>
    <p:sldId id="382" r:id="rId115"/>
    <p:sldId id="381" r:id="rId116"/>
    <p:sldId id="383" r:id="rId117"/>
    <p:sldId id="384" r:id="rId118"/>
    <p:sldId id="386" r:id="rId119"/>
    <p:sldId id="385" r:id="rId120"/>
    <p:sldId id="432" r:id="rId121"/>
    <p:sldId id="429" r:id="rId122"/>
    <p:sldId id="389" r:id="rId123"/>
    <p:sldId id="428" r:id="rId124"/>
    <p:sldId id="431" r:id="rId125"/>
    <p:sldId id="390" r:id="rId126"/>
    <p:sldId id="392" r:id="rId127"/>
    <p:sldId id="391" r:id="rId128"/>
    <p:sldId id="393" r:id="rId129"/>
    <p:sldId id="420" r:id="rId130"/>
    <p:sldId id="394" r:id="rId131"/>
    <p:sldId id="395" r:id="rId132"/>
    <p:sldId id="396" r:id="rId133"/>
    <p:sldId id="397" r:id="rId134"/>
    <p:sldId id="398" r:id="rId135"/>
    <p:sldId id="400" r:id="rId136"/>
    <p:sldId id="399" r:id="rId137"/>
    <p:sldId id="411" r:id="rId138"/>
    <p:sldId id="415" r:id="rId139"/>
    <p:sldId id="421" r:id="rId140"/>
    <p:sldId id="416" r:id="rId141"/>
    <p:sldId id="418" r:id="rId142"/>
    <p:sldId id="419" r:id="rId143"/>
    <p:sldId id="401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D46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982B-101F-4388-A8D0-495E7B06EDC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AE6DF-8587-4A9F-81F1-CE8DFC4B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3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4A50-11BE-4544-B347-1774672D706B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1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9BA3-836E-4838-837F-51C55350059F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9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6CDC6-A20B-4B9A-80D8-E127E83AFCAB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8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611E-DE38-4BFA-8439-FD147E75626B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7DC59-AF18-4534-8658-3E6F149FEBA8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2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18C5-5BA3-4595-8DAE-AAB287F3B9A1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7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C7508-EF86-4827-9DD4-095D8C64CD5F}" type="datetime1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9B37-D1B1-44F9-A84F-F73EA89F1073}" type="datetime1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70FF-38F4-42F6-B514-95DF49BA6A03}" type="datetime1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328B-6438-40D7-957D-EA70039144EE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5FE1-428C-40ED-BF71-33ED146909BA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1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CE74E-09E3-45B2-835D-3855523025CF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12B90-FC0E-42CF-AC4D-69DA6527A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374922-3526-D42A-5CBB-C1D166DE23F0}"/>
              </a:ext>
            </a:extLst>
          </p:cNvPr>
          <p:cNvSpPr/>
          <p:nvPr/>
        </p:nvSpPr>
        <p:spPr>
          <a:xfrm>
            <a:off x="0" y="0"/>
            <a:ext cx="12192000" cy="1385455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image of a building&#10;&#10;Description automatically generated with low confidence">
            <a:extLst>
              <a:ext uri="{FF2B5EF4-FFF2-40B4-BE49-F238E27FC236}">
                <a16:creationId xmlns:a16="http://schemas.microsoft.com/office/drawing/2014/main" id="{AB518D9C-B33E-4710-8E04-9BE4C6AF2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1" y="141272"/>
            <a:ext cx="998898" cy="1173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E9803-87C2-7F9C-D68D-64471852DDEB}"/>
              </a:ext>
            </a:extLst>
          </p:cNvPr>
          <p:cNvSpPr txBox="1"/>
          <p:nvPr/>
        </p:nvSpPr>
        <p:spPr>
          <a:xfrm>
            <a:off x="2901589" y="204562"/>
            <a:ext cx="8134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University of Engineering &amp;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2E526-ADC6-B297-A18C-76157ACD18A9}"/>
              </a:ext>
            </a:extLst>
          </p:cNvPr>
          <p:cNvSpPr txBox="1"/>
          <p:nvPr/>
        </p:nvSpPr>
        <p:spPr>
          <a:xfrm>
            <a:off x="3003189" y="732289"/>
            <a:ext cx="8134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4757738" y="1921213"/>
            <a:ext cx="24526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414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0FD11-18E6-3314-4D05-2F481B14AA8E}"/>
              </a:ext>
            </a:extLst>
          </p:cNvPr>
          <p:cNvSpPr txBox="1"/>
          <p:nvPr/>
        </p:nvSpPr>
        <p:spPr>
          <a:xfrm>
            <a:off x="1633718" y="2709165"/>
            <a:ext cx="8497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Term: 4-2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3CE97-F962-31F6-C98E-D016E91E8DB6}"/>
              </a:ext>
            </a:extLst>
          </p:cNvPr>
          <p:cNvSpPr txBox="1"/>
          <p:nvPr/>
        </p:nvSpPr>
        <p:spPr>
          <a:xfrm>
            <a:off x="3829050" y="4279242"/>
            <a:ext cx="49164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Saif Ahmed Sunny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(PT) – January 2024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EEE, BUET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F21AE7E-F803-A114-DD9F-8938FB3ADB58}"/>
              </a:ext>
            </a:extLst>
          </p:cNvPr>
          <p:cNvSpPr txBox="1">
            <a:spLocks/>
          </p:cNvSpPr>
          <p:nvPr/>
        </p:nvSpPr>
        <p:spPr>
          <a:xfrm>
            <a:off x="11282722" y="6414508"/>
            <a:ext cx="4548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A938D-E21B-400C-A822-E6DC08CE841F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black and white image of a building&#10;&#10;Description automatically generated with low confidence">
            <a:extLst>
              <a:ext uri="{FF2B5EF4-FFF2-40B4-BE49-F238E27FC236}">
                <a16:creationId xmlns:a16="http://schemas.microsoft.com/office/drawing/2014/main" id="{628BDD3B-D174-A4F0-D331-C907C00AA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6374721"/>
            <a:ext cx="378691" cy="444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EBA026-6BF7-394A-4464-AA569342ED88}"/>
              </a:ext>
            </a:extLst>
          </p:cNvPr>
          <p:cNvSpPr txBox="1"/>
          <p:nvPr/>
        </p:nvSpPr>
        <p:spPr>
          <a:xfrm>
            <a:off x="681832" y="6296203"/>
            <a:ext cx="1582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EEE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414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3CE97-F962-31F6-C98E-D016E91E8DB6}"/>
              </a:ext>
            </a:extLst>
          </p:cNvPr>
          <p:cNvSpPr txBox="1"/>
          <p:nvPr/>
        </p:nvSpPr>
        <p:spPr>
          <a:xfrm>
            <a:off x="3829050" y="3312451"/>
            <a:ext cx="4916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Service Design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088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Ramp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1026" name="Picture 2" descr="133 Spiral Car Park Ramp Stock Photos - Free &amp; Royalty-Free Stock Photos  from Dreams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302542"/>
            <a:ext cx="5959475" cy="44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1425" y="2715310"/>
            <a:ext cx="3238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Ground Floor</a:t>
            </a:r>
            <a:endParaRPr lang="en-US" sz="3200" dirty="0"/>
          </a:p>
          <a:p>
            <a:r>
              <a:rPr lang="en-US" sz="3200" dirty="0" smtClean="0"/>
              <a:t>Basement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79033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2584915" y="2572207"/>
            <a:ext cx="7342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EMDB Diagram Calculations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6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031475" y="4580474"/>
            <a:ext cx="1106864" cy="43094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58948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Flow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1715" y="1283169"/>
            <a:ext cx="11611192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Light, Fan, </a:t>
            </a:r>
            <a:r>
              <a:rPr lang="en-US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  3pin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  --------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SDB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MDB 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Tx 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--------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ESDB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EMDB</a:t>
            </a:r>
            <a:endParaRPr lang="en-US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3pin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5223" y="3516198"/>
            <a:ext cx="2" cy="136688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0176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76625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46376" y="1791092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1597" y="1791091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1"/>
          <p:cNvSpPr txBox="1">
            <a:spLocks/>
          </p:cNvSpPr>
          <p:nvPr/>
        </p:nvSpPr>
        <p:spPr>
          <a:xfrm>
            <a:off x="1998224" y="2758768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31475" y="4415116"/>
            <a:ext cx="1183065" cy="59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19275" y="4536192"/>
            <a:ext cx="1753385" cy="131785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429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EMDB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645"/>
            <a:ext cx="12128221" cy="435768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12363" y="4533657"/>
            <a:ext cx="6768446" cy="11217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6895" y="5721156"/>
            <a:ext cx="3591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 of all unit, ground, 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basement and roof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673806" y="5969340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73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EMDB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645"/>
            <a:ext cx="12128221" cy="435768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12363" y="4533657"/>
            <a:ext cx="6768446" cy="11217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6895" y="5721156"/>
            <a:ext cx="3591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 of all unit, ground, 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basement and roof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95240" y="2555239"/>
            <a:ext cx="592317" cy="48899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73806" y="5969340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64012" y="1353057"/>
            <a:ext cx="2215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Breaker Rating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2256" y="1880431"/>
            <a:ext cx="2162984" cy="10135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988698" y="1185871"/>
            <a:ext cx="2520567" cy="69801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8" idx="1"/>
          </p:cNvCxnSpPr>
          <p:nvPr/>
        </p:nvCxnSpPr>
        <p:spPr>
          <a:xfrm>
            <a:off x="8691513" y="1539111"/>
            <a:ext cx="1162161" cy="230822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6"/>
          </p:cNvCxnSpPr>
          <p:nvPr/>
        </p:nvCxnSpPr>
        <p:spPr>
          <a:xfrm>
            <a:off x="5509265" y="1534879"/>
            <a:ext cx="3182248" cy="814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486455" y="3714162"/>
            <a:ext cx="2507529" cy="9093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34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104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EMDB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781" y="1137008"/>
            <a:ext cx="115922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ESDB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floor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ESDB Load + Basement ESDB Load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+ 12 Unit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ESDB Load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154 + 168 + 406 *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5040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18.5 kW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EMDB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endParaRPr lang="en-US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ESDB load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 +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Lift load *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16478 W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 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iversity 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</a:p>
        </p:txBody>
      </p:sp>
    </p:spTree>
    <p:extLst>
      <p:ext uri="{BB962C8B-B14F-4D97-AF65-F5344CB8AC3E}">
        <p14:creationId xmlns:p14="http://schemas.microsoft.com/office/powerpoint/2010/main" val="1544719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105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EMDB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781" y="1137008"/>
            <a:ext cx="115922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EMDB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16.478 kW 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Phase EMDB Load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(16478/3)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EMDB Current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(16478/3) / (220*0.95) = 26.28 A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Breaker: 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40A TP MCCB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needed from 3 phase supply to EMDB.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25kW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Generator is used to supply the EMDB load through an ATS.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6125517"/>
            <a:ext cx="449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power factor 0.95 for EMDB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73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106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Room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5" y="1240283"/>
            <a:ext cx="8128330" cy="51160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10600" y="2422621"/>
            <a:ext cx="3202004" cy="275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Table 8.1.24 is for general guidance, not mandatory . In BNBC 2006, this was the minimum requirement. </a:t>
            </a:r>
          </a:p>
        </p:txBody>
      </p:sp>
    </p:spTree>
    <p:extLst>
      <p:ext uri="{BB962C8B-B14F-4D97-AF65-F5344CB8AC3E}">
        <p14:creationId xmlns:p14="http://schemas.microsoft.com/office/powerpoint/2010/main" val="34284602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107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Room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6" y="1236652"/>
            <a:ext cx="10150848" cy="54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18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2584915" y="2572207"/>
            <a:ext cx="7342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MDB Diagram Calculations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031475" y="4580474"/>
            <a:ext cx="1106864" cy="43094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58948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Flow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1715" y="1283169"/>
            <a:ext cx="11611192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Light, Fan, </a:t>
            </a:r>
            <a:r>
              <a:rPr lang="en-US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  3pin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  --------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SDB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MDB 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Tx 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--------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ESDB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EMDB</a:t>
            </a:r>
            <a:endParaRPr lang="en-US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3pin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5223" y="3516198"/>
            <a:ext cx="2" cy="136688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0176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76625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46376" y="1791092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1597" y="1791091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1"/>
          <p:cNvSpPr txBox="1">
            <a:spLocks/>
          </p:cNvSpPr>
          <p:nvPr/>
        </p:nvSpPr>
        <p:spPr>
          <a:xfrm>
            <a:off x="1998224" y="2758768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31475" y="4415116"/>
            <a:ext cx="1183065" cy="59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812305" y="2516213"/>
            <a:ext cx="1753385" cy="131785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Basement/Garage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00342" y="-177708"/>
            <a:ext cx="5060979" cy="8159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07809" y="1668404"/>
            <a:ext cx="3884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Parking Space</a:t>
            </a:r>
            <a:endParaRPr lang="en-US" sz="2800" dirty="0"/>
          </a:p>
          <a:p>
            <a:r>
              <a:rPr lang="en-US" sz="2800" dirty="0" smtClean="0"/>
              <a:t>Store Room</a:t>
            </a:r>
          </a:p>
          <a:p>
            <a:r>
              <a:rPr lang="en-US" sz="2800" b="1" dirty="0" smtClean="0"/>
              <a:t>Lift Maintenance  Room</a:t>
            </a:r>
          </a:p>
        </p:txBody>
      </p:sp>
    </p:spTree>
    <p:extLst>
      <p:ext uri="{BB962C8B-B14F-4D97-AF65-F5344CB8AC3E}">
        <p14:creationId xmlns:p14="http://schemas.microsoft.com/office/powerpoint/2010/main" val="19966839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18" t="4914" r="3629"/>
          <a:stretch/>
        </p:blipFill>
        <p:spPr>
          <a:xfrm>
            <a:off x="0" y="1377345"/>
            <a:ext cx="12074708" cy="462587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0" y="3808920"/>
            <a:ext cx="5778631" cy="11872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7523" y="5015941"/>
            <a:ext cx="343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of all unit, ground, 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basement and roof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70398" y="6031714"/>
            <a:ext cx="1195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1721" y="6031714"/>
            <a:ext cx="152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PFI Plant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84384" y="6031713"/>
            <a:ext cx="1195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EMDB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570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18" t="4914" r="3629"/>
          <a:stretch/>
        </p:blipFill>
        <p:spPr>
          <a:xfrm>
            <a:off x="0" y="1377345"/>
            <a:ext cx="12074708" cy="462587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0" y="3808920"/>
            <a:ext cx="5778631" cy="11872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7523" y="5015941"/>
            <a:ext cx="343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of all unit, ground, 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basement and roof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70398" y="6031714"/>
            <a:ext cx="1195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Pump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1721" y="6031714"/>
            <a:ext cx="1523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PFI Plant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84384" y="6031713"/>
            <a:ext cx="1195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EMDB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37354" y="3241112"/>
            <a:ext cx="1277846" cy="819611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714797" y="3241111"/>
            <a:ext cx="1277846" cy="819611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227813" y="3241112"/>
            <a:ext cx="1277846" cy="819611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75874" y="2302131"/>
            <a:ext cx="1277846" cy="819611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7651" y="1399446"/>
            <a:ext cx="2215735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Breaker Rating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24" idx="6"/>
          </p:cNvCxnSpPr>
          <p:nvPr/>
        </p:nvCxnSpPr>
        <p:spPr>
          <a:xfrm>
            <a:off x="3072904" y="1585824"/>
            <a:ext cx="3365603" cy="1216083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52337" y="1236816"/>
            <a:ext cx="2520567" cy="698015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399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2131" y="1137009"/>
            <a:ext cx="1179185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SDB Load 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Ground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SDB Load + Basement SDB Load +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 SDB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3784 + 84 + 6 * 2* 16372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200.332 kW 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Pump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5000 W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EMDB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 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16478 W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MDB Load</a:t>
            </a:r>
          </a:p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Total SDB Load ⨯ 0.7 + (EMDB Load + Pump Load) ⨯ 0.7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155267 W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76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MDB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781" y="1137008"/>
            <a:ext cx="1159220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MDB 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155267 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Phase EMDB Load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155267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MDB Current = (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155267/3)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* 0.95) = 217.63 A </a:t>
            </a: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Breaker: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 A TP MCCB is needed from Main Line to MDB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781" y="5855370"/>
            <a:ext cx="8553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Pump Circuit Breaker Rating : Same approach 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781" y="6308079"/>
            <a:ext cx="4287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power factor 0.95 for MDB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085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1882807" y="2533707"/>
            <a:ext cx="84263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PFI Plant and Transformer Calculations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6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PFI Plant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5135" y="1042218"/>
            <a:ext cx="1190686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MDB Load 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155267 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Power Factor pf = cos</a:t>
            </a:r>
            <a:r>
              <a:rPr lang="az-Cyrl-A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Ѳ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Q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P*tan</a:t>
            </a:r>
            <a:r>
              <a:rPr lang="az-Cyrl-AZ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Ѳ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155267*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 (cos-1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(pf))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158.404 kVAR </a:t>
            </a:r>
          </a:p>
          <a:p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Phase VAR 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(158.404 / 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kVAR</a:t>
            </a:r>
            <a:endParaRPr lang="en-US" sz="28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Desired power factor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cos</a:t>
            </a:r>
            <a:r>
              <a:rPr lang="az-Cyrl-A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Cyrl-AZ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Ѳ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0.95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improvement, sin</a:t>
            </a:r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= sin(cos-1 (0.95))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I = Per Phase VAR /(V*sin</a:t>
            </a:r>
            <a:r>
              <a:rPr lang="az-Cyrl-AZ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Ѳ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az-Cyrl-AZ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158.404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/3) </a:t>
            </a:r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(220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sin(cos-1 (0.95))</a:t>
            </a:r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z-Cyrl-A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240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Breaker: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240A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 MCCB is needed from PFI to MDB 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4428" y="4181756"/>
            <a:ext cx="29034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= </a:t>
            </a:r>
          </a:p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V*I*sin</a:t>
            </a:r>
            <a:r>
              <a:rPr lang="az-Cyrl-AZ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Ѳ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az-Cyrl-AZ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91893" y="4053527"/>
            <a:ext cx="3085960" cy="13668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10143241" y="1042218"/>
            <a:ext cx="1492677" cy="1514561"/>
          </a:xfrm>
          <a:prstGeom prst="triangle">
            <a:avLst>
              <a:gd name="adj" fmla="val 100000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70952" y="2618527"/>
            <a:ext cx="437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635918" y="1649023"/>
            <a:ext cx="437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53860" y="2125988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Ѳ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963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Calculation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781" y="1137008"/>
            <a:ext cx="115922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of a Transformer: If total load is greater than 80kW.</a:t>
            </a:r>
          </a:p>
          <a:p>
            <a:endParaRPr lang="en-US" sz="28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Load = Summation of all loads in the building.</a:t>
            </a:r>
            <a:endParaRPr lang="en-US" sz="28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kVA Rating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Load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/0.95*0.8 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0.95*0.8 for power factor and safety factor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94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Choice for Transformer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99" y="2721737"/>
            <a:ext cx="3666830" cy="3510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44" y="2980170"/>
            <a:ext cx="3186519" cy="29938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63683" y="6115956"/>
            <a:ext cx="3066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Oil Type Transformer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20746" y="6077247"/>
            <a:ext cx="3170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Dry Type Transformer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781" y="1026315"/>
            <a:ext cx="11457139" cy="185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building having moderate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rating up to 2 MW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two types of indoor transformers have been widely used recently.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Oil Type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Cooled transformer (*ONAN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Cast Resin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Dry Type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Cooled (*AN) transformers</a:t>
            </a:r>
          </a:p>
        </p:txBody>
      </p:sp>
    </p:spTree>
    <p:extLst>
      <p:ext uri="{BB962C8B-B14F-4D97-AF65-F5344CB8AC3E}">
        <p14:creationId xmlns:p14="http://schemas.microsoft.com/office/powerpoint/2010/main" val="37553360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Room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5" y="1132344"/>
            <a:ext cx="6774880" cy="5062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2623" y="2741289"/>
            <a:ext cx="45463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8.1.23 is for general guidance, not mandatory . In BNBC 2006, this was the minimum requirement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6227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119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160117" y="136596"/>
            <a:ext cx="11871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11/0.4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 Electrical Substation in a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17" y="1268746"/>
            <a:ext cx="10688235" cy="30002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2714" y="4791821"/>
            <a:ext cx="37498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All the </a:t>
            </a:r>
            <a:r>
              <a:rPr lang="en-US" sz="2800" b="1" dirty="0" smtClean="0"/>
              <a:t>4 arrangements </a:t>
            </a:r>
            <a:r>
              <a:rPr lang="en-US" sz="2800" b="1" dirty="0"/>
              <a:t>are for 11 kV transformer.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24" y="3921428"/>
            <a:ext cx="6648581" cy="304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89871" y="-69206"/>
            <a:ext cx="5304939" cy="77173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07809" y="3789477"/>
            <a:ext cx="3686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Mainly used for Lightning Protection System </a:t>
            </a:r>
            <a:r>
              <a:rPr lang="en-US" sz="2800" b="1" dirty="0" smtClean="0"/>
              <a:t>(LPS) </a:t>
            </a:r>
            <a:r>
              <a:rPr lang="en-US" sz="2800" dirty="0" smtClean="0"/>
              <a:t>Design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7809" y="1887219"/>
            <a:ext cx="3686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Beams</a:t>
            </a:r>
          </a:p>
          <a:p>
            <a:r>
              <a:rPr lang="en-US" sz="2800" dirty="0" smtClean="0"/>
              <a:t>Lift Machine Room</a:t>
            </a:r>
          </a:p>
          <a:p>
            <a:r>
              <a:rPr lang="en-US" sz="2800" dirty="0" smtClean="0"/>
              <a:t>Stairs</a:t>
            </a:r>
          </a:p>
        </p:txBody>
      </p:sp>
    </p:spTree>
    <p:extLst>
      <p:ext uri="{BB962C8B-B14F-4D97-AF65-F5344CB8AC3E}">
        <p14:creationId xmlns:p14="http://schemas.microsoft.com/office/powerpoint/2010/main" val="14743966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160117" y="136596"/>
            <a:ext cx="11871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11/0.4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 Electrical Substation in a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698"/>
          <a:stretch/>
        </p:blipFill>
        <p:spPr>
          <a:xfrm>
            <a:off x="2384981" y="1137008"/>
            <a:ext cx="7160948" cy="55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83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160117" y="136596"/>
            <a:ext cx="11871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11/0.4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 Electrical Substation in a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625"/>
            <a:ext cx="4062338" cy="5562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706" y="1247641"/>
            <a:ext cx="4674586" cy="5027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200" y="1249458"/>
            <a:ext cx="3951798" cy="53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19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106622" y="162438"/>
            <a:ext cx="11620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Location) 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7889" y="2566615"/>
            <a:ext cx="115162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multi-storied building, the substation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preferably shall be installed on the lowest floor level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direct access from the street for installation or removal of the equipment shall be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provided.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11/0.4 kV SS shall not be placed in a basement.</a:t>
            </a:r>
            <a:endParaRPr lang="en-US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 level of the substation shall be above or switch room the highest flood level of the locality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Suitable arrangements entrance should exist to prevent the of storm or flood water into the substation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area.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666" y="1274519"/>
            <a:ext cx="95213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substation will depend on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point of 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kV Supply Authority line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vertical riser cables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9682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106622" y="162438"/>
            <a:ext cx="11620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 LT Panel Location</a:t>
            </a:r>
            <a:r>
              <a:rPr lang="en-US" sz="3200" b="1" dirty="0" smtClean="0">
                <a:solidFill>
                  <a:srgbClr val="FF0000"/>
                </a:solidFill>
              </a:rPr>
              <a:t>) 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9722" y="1005119"/>
            <a:ext cx="11766331" cy="571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general, substation HT to LT transformer shall be placed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one corner of the room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the HT side remains away from the passage of the persons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 metering panel shall be located near exterior of the substation room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gate and also shall be convenient for the HT cable entry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shall remain at a sufficient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transformer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not too distance from the far away from the transformer. On the other hand, 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of the LT panel should such that the riser main cable can have their way upward or outward within very short distance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electric power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from supply company network to HT room, then to transformer and finally to the low voltage switchgear room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004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160117" y="136596"/>
            <a:ext cx="11871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11/0.4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 Electrical Substation in a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182"/>
            <a:ext cx="6235105" cy="4493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20084"/>
            <a:ext cx="6158619" cy="36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850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1882807" y="2533707"/>
            <a:ext cx="84263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Lightning Protection System LPS Design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8176" y="1393009"/>
            <a:ext cx="112336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lightning protection system is a passive means of preventing life and property damage from the effects of a lightning strike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by providing the electric charge produced by the clouds a path of least resistance to the ground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1,923 Lightning Protection System Images, Stock Photos, and Vectors | 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"/>
          <a:stretch/>
        </p:blipFill>
        <p:spPr bwMode="auto">
          <a:xfrm>
            <a:off x="7814820" y="3901884"/>
            <a:ext cx="2651589" cy="26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Lightning Protection System? | Earth Inspection Housing | Lightning  ROD | lightning Arres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6476" r="2299" b="6235"/>
          <a:stretch/>
        </p:blipFill>
        <p:spPr bwMode="auto">
          <a:xfrm>
            <a:off x="1894787" y="3901884"/>
            <a:ext cx="5015061" cy="263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384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781" y="3044234"/>
            <a:ext cx="2445114" cy="1292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Index Figures Associated with Lightning Protection Design • A: Use of Structure (2-10) • B: Type of Construction (1-10) • C: Contents or Consequential Effects (2-10) • D: Degree of Isolation (2-10) • E: Type of Terrain (2-8) • F: Height of Structure (2-30) • G: Lightning Prevalence (2-21) * Point range within parenthesis (). Total summed up index over 40 indicates that Linghtning Protection is essentia</a:t>
            </a:r>
          </a:p>
        </p:txBody>
      </p:sp>
      <p:sp>
        <p:nvSpPr>
          <p:cNvPr id="7" name="Rectangle 6"/>
          <p:cNvSpPr/>
          <p:nvPr/>
        </p:nvSpPr>
        <p:spPr>
          <a:xfrm>
            <a:off x="334437" y="1120347"/>
            <a:ext cx="1152312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Index Figures Associated with Lightning Protection Design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/>
              <a:t>• </a:t>
            </a:r>
            <a:r>
              <a:rPr lang="en-US" sz="2800" b="1" dirty="0"/>
              <a:t>A: Use of Structure (2-10) </a:t>
            </a:r>
            <a:endParaRPr lang="en-US" sz="2800" b="1" dirty="0" smtClean="0"/>
          </a:p>
          <a:p>
            <a:r>
              <a:rPr lang="en-US" sz="2800" b="1" dirty="0" smtClean="0"/>
              <a:t>• </a:t>
            </a:r>
            <a:r>
              <a:rPr lang="en-US" sz="2800" b="1" dirty="0"/>
              <a:t>B: Type of Construction (1-10) </a:t>
            </a:r>
            <a:endParaRPr lang="en-US" sz="2800" b="1" dirty="0" smtClean="0"/>
          </a:p>
          <a:p>
            <a:r>
              <a:rPr lang="en-US" sz="2800" b="1" dirty="0" smtClean="0"/>
              <a:t>• </a:t>
            </a:r>
            <a:r>
              <a:rPr lang="en-US" sz="2800" b="1" dirty="0"/>
              <a:t>C: Contents or Consequential Effects (2-10) </a:t>
            </a:r>
            <a:endParaRPr lang="en-US" sz="2800" b="1" dirty="0" smtClean="0"/>
          </a:p>
          <a:p>
            <a:r>
              <a:rPr lang="en-US" sz="2800" b="1" dirty="0" smtClean="0"/>
              <a:t>• </a:t>
            </a:r>
            <a:r>
              <a:rPr lang="en-US" sz="2800" b="1" dirty="0"/>
              <a:t>D: Degree of Isolation (2-10) </a:t>
            </a:r>
            <a:endParaRPr lang="en-US" sz="2800" b="1" dirty="0" smtClean="0"/>
          </a:p>
          <a:p>
            <a:r>
              <a:rPr lang="en-US" sz="2800" b="1" dirty="0" smtClean="0"/>
              <a:t>• </a:t>
            </a:r>
            <a:r>
              <a:rPr lang="en-US" sz="2800" b="1" dirty="0"/>
              <a:t>E: Type of Terrain (2-8) </a:t>
            </a:r>
            <a:endParaRPr lang="en-US" sz="2800" b="1" dirty="0" smtClean="0"/>
          </a:p>
          <a:p>
            <a:r>
              <a:rPr lang="en-US" sz="2800" b="1" dirty="0" smtClean="0"/>
              <a:t>• </a:t>
            </a:r>
            <a:r>
              <a:rPr lang="en-US" sz="2800" b="1" dirty="0"/>
              <a:t>F: Height of Structure (2-30) </a:t>
            </a:r>
            <a:endParaRPr lang="en-US" sz="2800" b="1" dirty="0" smtClean="0"/>
          </a:p>
          <a:p>
            <a:r>
              <a:rPr lang="en-US" sz="2800" b="1" dirty="0" smtClean="0"/>
              <a:t>• </a:t>
            </a:r>
            <a:r>
              <a:rPr lang="en-US" sz="2800" b="1" dirty="0"/>
              <a:t>G: Lightning Prevalence (2-21) </a:t>
            </a:r>
          </a:p>
          <a:p>
            <a:r>
              <a:rPr lang="en-US" sz="2000" dirty="0" smtClean="0"/>
              <a:t>Point </a:t>
            </a:r>
            <a:r>
              <a:rPr lang="en-US" sz="2000" dirty="0"/>
              <a:t>range within parenthesis ().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800" b="1" dirty="0" smtClean="0">
                <a:solidFill>
                  <a:srgbClr val="FF0000"/>
                </a:solidFill>
              </a:rPr>
              <a:t>***Total </a:t>
            </a:r>
            <a:r>
              <a:rPr lang="en-US" sz="2800" b="1" dirty="0">
                <a:solidFill>
                  <a:srgbClr val="FF0000"/>
                </a:solidFill>
              </a:rPr>
              <a:t>summed up index over 40 indicates that </a:t>
            </a:r>
            <a:r>
              <a:rPr lang="en-US" sz="2800" b="1" dirty="0" err="1">
                <a:solidFill>
                  <a:srgbClr val="FF0000"/>
                </a:solidFill>
              </a:rPr>
              <a:t>Linghtning</a:t>
            </a:r>
            <a:r>
              <a:rPr lang="en-US" sz="2800" b="1" dirty="0">
                <a:solidFill>
                  <a:srgbClr val="FF0000"/>
                </a:solidFill>
              </a:rPr>
              <a:t> Protection is </a:t>
            </a:r>
            <a:r>
              <a:rPr lang="en-US" sz="2800" b="1" dirty="0" smtClean="0">
                <a:solidFill>
                  <a:srgbClr val="FF0000"/>
                </a:solidFill>
              </a:rPr>
              <a:t>essential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146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651"/>
          <a:stretch/>
        </p:blipFill>
        <p:spPr>
          <a:xfrm>
            <a:off x="115219" y="2254946"/>
            <a:ext cx="6279769" cy="3933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0644"/>
          <a:stretch/>
        </p:blipFill>
        <p:spPr>
          <a:xfrm>
            <a:off x="6487224" y="2184245"/>
            <a:ext cx="5637400" cy="40751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377" y="1237656"/>
            <a:ext cx="11642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• A: Use of Structure (2-10) </a:t>
            </a:r>
            <a:r>
              <a:rPr lang="en-US" sz="3200" b="1" dirty="0" smtClean="0">
                <a:solidFill>
                  <a:srgbClr val="FF0000"/>
                </a:solidFill>
              </a:rPr>
              <a:t>               • </a:t>
            </a:r>
            <a:r>
              <a:rPr lang="en-US" sz="3200" b="1" dirty="0">
                <a:solidFill>
                  <a:srgbClr val="FF0000"/>
                </a:solidFill>
              </a:rPr>
              <a:t>B: Type of Construction (1-10) </a:t>
            </a:r>
          </a:p>
        </p:txBody>
      </p:sp>
    </p:spTree>
    <p:extLst>
      <p:ext uri="{BB962C8B-B14F-4D97-AF65-F5344CB8AC3E}">
        <p14:creationId xmlns:p14="http://schemas.microsoft.com/office/powerpoint/2010/main" val="16124104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129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120"/>
          <a:stretch/>
        </p:blipFill>
        <p:spPr>
          <a:xfrm>
            <a:off x="649934" y="1000943"/>
            <a:ext cx="6159584" cy="3572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33" y="4530274"/>
            <a:ext cx="6061951" cy="21912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43481" y="1474506"/>
            <a:ext cx="41949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• C: Contents or Consequential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Effects </a:t>
            </a:r>
            <a:r>
              <a:rPr lang="en-US" sz="3200" b="1" dirty="0">
                <a:solidFill>
                  <a:srgbClr val="FF0000"/>
                </a:solidFill>
              </a:rPr>
              <a:t>(2-10) 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sz="3200" b="1" dirty="0">
              <a:solidFill>
                <a:srgbClr val="FF0000"/>
              </a:solidFill>
            </a:endParaRP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• </a:t>
            </a:r>
            <a:r>
              <a:rPr lang="en-US" sz="3200" b="1" dirty="0">
                <a:solidFill>
                  <a:srgbClr val="FF0000"/>
                </a:solidFill>
              </a:rPr>
              <a:t>D: Degree of 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Isolation </a:t>
            </a:r>
            <a:r>
              <a:rPr lang="en-US" sz="3200" b="1" dirty="0">
                <a:solidFill>
                  <a:srgbClr val="FF0000"/>
                </a:solidFill>
              </a:rPr>
              <a:t>(2-10) </a:t>
            </a:r>
          </a:p>
        </p:txBody>
      </p:sp>
    </p:spTree>
    <p:extLst>
      <p:ext uri="{BB962C8B-B14F-4D97-AF65-F5344CB8AC3E}">
        <p14:creationId xmlns:p14="http://schemas.microsoft.com/office/powerpoint/2010/main" val="387054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3029108" y="2847785"/>
            <a:ext cx="6521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9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0630"/>
          <a:stretch/>
        </p:blipFill>
        <p:spPr>
          <a:xfrm>
            <a:off x="401781" y="1121644"/>
            <a:ext cx="4801814" cy="1561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686" t="591" r="9385" b="-591"/>
          <a:stretch/>
        </p:blipFill>
        <p:spPr>
          <a:xfrm>
            <a:off x="5400773" y="1137007"/>
            <a:ext cx="6526512" cy="5138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8883"/>
          <a:stretch/>
        </p:blipFill>
        <p:spPr>
          <a:xfrm>
            <a:off x="481909" y="2683606"/>
            <a:ext cx="4641558" cy="36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26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859" y="1137008"/>
            <a:ext cx="1078112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A complete lightning protection system shall consist of </a:t>
            </a:r>
          </a:p>
          <a:p>
            <a:r>
              <a:rPr lang="en-US" sz="3200" b="1" dirty="0" smtClean="0"/>
              <a:t>• Air Spike or Air Terminal </a:t>
            </a:r>
          </a:p>
          <a:p>
            <a:r>
              <a:rPr lang="en-US" sz="3200" b="1" dirty="0" smtClean="0"/>
              <a:t>• Down Conductor </a:t>
            </a:r>
          </a:p>
          <a:p>
            <a:r>
              <a:rPr lang="en-US" sz="3200" b="1" dirty="0" smtClean="0"/>
              <a:t>• Roof Conductor and </a:t>
            </a:r>
          </a:p>
          <a:p>
            <a:r>
              <a:rPr lang="en-US" sz="3200" b="1" dirty="0" smtClean="0"/>
              <a:t>• Earth Electrode</a:t>
            </a:r>
          </a:p>
          <a:p>
            <a:r>
              <a:rPr lang="en-US" sz="3200" b="1" dirty="0" smtClean="0"/>
              <a:t>• Earth Inspection Boxes </a:t>
            </a:r>
          </a:p>
          <a:p>
            <a:r>
              <a:rPr lang="en-US" sz="3200" b="1" dirty="0" smtClean="0"/>
              <a:t>• Earthing Pit</a:t>
            </a:r>
            <a:endParaRPr lang="en-US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70" y="2054271"/>
            <a:ext cx="4909269" cy="43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637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018"/>
          <a:stretch/>
        </p:blipFill>
        <p:spPr>
          <a:xfrm>
            <a:off x="250309" y="1298622"/>
            <a:ext cx="11398404" cy="45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54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9" y="1121644"/>
            <a:ext cx="5286481" cy="5052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46" y="1453639"/>
            <a:ext cx="5002605" cy="45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161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939" y="1137008"/>
            <a:ext cx="10410763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LPS Design Parameters </a:t>
            </a:r>
            <a:endParaRPr lang="en-US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Lightning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Arrestor Rod Height =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feet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arrestors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 feet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apart 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Arrestor = Roof Perimeter (feet) / 25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perimeter = 2* (80'6” + 43') = 247’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Arrestor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247/25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9.88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arrestors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needed along the perimeter.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remium 2 Feet Pure Copper Lightning Arrester Bonded Pole | Supply Master  Gh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97" y="1582163"/>
            <a:ext cx="3916805" cy="391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901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34853" y="-537463"/>
            <a:ext cx="5412131" cy="87610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0702" y="3843074"/>
            <a:ext cx="26552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arrestors along the length of the roof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arrestors along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on the corners of the stair-room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212878" y="1435087"/>
            <a:ext cx="2190863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30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873" y="1121643"/>
            <a:ext cx="117041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Down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Conductor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building with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area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exceeding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sq. meter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 be provided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conductor.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larger building, there shall be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down conductor for the first 80 m2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one for every 100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m2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thereof in excess of the first 80 m2.</a:t>
            </a:r>
          </a:p>
        </p:txBody>
      </p:sp>
      <p:sp>
        <p:nvSpPr>
          <p:cNvPr id="6" name="Rectangle 5"/>
          <p:cNvSpPr/>
          <p:nvPr/>
        </p:nvSpPr>
        <p:spPr>
          <a:xfrm>
            <a:off x="289874" y="3988981"/>
            <a:ext cx="119021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conductor Example: 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 = 321.58 sq.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meter &gt; 100 sq. meter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80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conductor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areas = (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321.58 - 80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= 2.4 or 3 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= 4 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conductor: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conductors relate to all the arrestor and ground electrode. </a:t>
            </a:r>
          </a:p>
        </p:txBody>
      </p:sp>
    </p:spTree>
    <p:extLst>
      <p:ext uri="{BB962C8B-B14F-4D97-AF65-F5344CB8AC3E}">
        <p14:creationId xmlns:p14="http://schemas.microsoft.com/office/powerpoint/2010/main" val="19113564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LPS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873" y="1121643"/>
            <a:ext cx="117041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Zone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zone of protection is the space within which an air spike provides protection by attracting the stroke to itself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798" y="2510904"/>
            <a:ext cx="387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Protected Zone for Vertical Conductors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834"/>
          <a:stretch/>
        </p:blipFill>
        <p:spPr>
          <a:xfrm>
            <a:off x="1679849" y="3098704"/>
            <a:ext cx="2138034" cy="33387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44681" y="2510904"/>
            <a:ext cx="413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Protected Zone for Horizontal Conductors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48"/>
          <a:stretch/>
        </p:blipFill>
        <p:spPr>
          <a:xfrm>
            <a:off x="6330459" y="2975775"/>
            <a:ext cx="4560280" cy="33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43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Sphere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873" y="1329033"/>
            <a:ext cx="117041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rolling ball or more correctly the rolling sphere method uses an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imaginary spherical shaped ball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a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150-foot radius or 300-foot diameter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rolls over the building structure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touching only the tips of the air terminals mounted on the roof.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dimension is based on the fact that the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lightning strike distance near the surface of the earth is about 150 ft. or less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sphere is tangent to earth and will contact three or more correctly spaced air terminals when rolled over any portion of the roof structure.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036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139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Sphere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s://axis-india.com/wp-content/uploads/2020/08/Untitled-design-16-1024x72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r="11235"/>
          <a:stretch/>
        </p:blipFill>
        <p:spPr bwMode="auto">
          <a:xfrm>
            <a:off x="282804" y="1121644"/>
            <a:ext cx="5275674" cy="48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Modified Version of the Rolling Sphere Method | Semantic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34" y="1832449"/>
            <a:ext cx="6324852" cy="35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3" y="1619135"/>
            <a:ext cx="11812711" cy="40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86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140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Sphere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669" y="1137008"/>
            <a:ext cx="114346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When using this imaginary sphere and rolling up over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side of the building,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only touch the roof mounted air terminals, never the building structural roof surfaces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using the spherical shape to determine the zone of protection for the building structure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possible placements of the sphere on the structure shall be considered for terminal placement. 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A protected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that exceeds the height of the lower building structure will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 the lower structure when it lies within the zone of protection of the rolling sphere.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 that the protective sphere has a 150 ft. radius or is really a 300 foot diameter round ball.</a:t>
            </a:r>
          </a:p>
        </p:txBody>
      </p:sp>
    </p:spTree>
    <p:extLst>
      <p:ext uri="{BB962C8B-B14F-4D97-AF65-F5344CB8AC3E}">
        <p14:creationId xmlns:p14="http://schemas.microsoft.com/office/powerpoint/2010/main" val="26925706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141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Sphere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64" y="1247514"/>
            <a:ext cx="10103536" cy="49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070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142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Rolling Sphere Design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61" y="1137008"/>
            <a:ext cx="10035222" cy="524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8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143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143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143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089715"/>
            <a:ext cx="12192000" cy="768285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1882807" y="2750524"/>
            <a:ext cx="842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(Main Floorplan)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01788" y="-365617"/>
            <a:ext cx="5630087" cy="85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5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(Ground Floor)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18127" y="-304121"/>
            <a:ext cx="5538308" cy="83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(Basement)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63824" y="-358965"/>
            <a:ext cx="5664352" cy="84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2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1" y="1638300"/>
            <a:ext cx="11785977" cy="36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706" y="1244983"/>
            <a:ext cx="10275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Lights- 3” radius</a:t>
            </a:r>
          </a:p>
          <a:p>
            <a:r>
              <a:rPr lang="en-US" sz="2800" dirty="0" smtClean="0"/>
              <a:t> Tube light – 3’ length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Ceiling fan – diameter 48” or 56” outer and 6” inner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2841779"/>
            <a:ext cx="5770546" cy="3514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327" y="2863511"/>
            <a:ext cx="5087954" cy="34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3953669" y="2837625"/>
            <a:ext cx="4284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Calculation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2306" y="2190750"/>
                <a:ext cx="5132244" cy="233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𝐿𝐿𝐹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𝐿𝐿𝐹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</m:den>
                    </m:f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06" y="2190750"/>
                <a:ext cx="5132244" cy="2333588"/>
              </a:xfrm>
              <a:prstGeom prst="rect">
                <a:avLst/>
              </a:prstGeom>
              <a:blipFill>
                <a:blip r:embed="rId3"/>
                <a:stretch>
                  <a:fillRect l="-1069" b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467350" y="1915425"/>
            <a:ext cx="6724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 = Number of Lights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= Illumination (lux = lm/m2)  - Table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= Area of the Room ( sq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meter )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 = lights per illuminaire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 = Lumen of Light 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UF = Utilization Factor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LLF = Light Loss Factor </a:t>
            </a:r>
          </a:p>
        </p:txBody>
      </p:sp>
    </p:spTree>
    <p:extLst>
      <p:ext uri="{BB962C8B-B14F-4D97-AF65-F5344CB8AC3E}">
        <p14:creationId xmlns:p14="http://schemas.microsoft.com/office/powerpoint/2010/main" val="318120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Lux vs Lumen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324" y="1121644"/>
            <a:ext cx="10220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Lumen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Amount of Light a Bulb emits in all directions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  Light per unit surface (Lumen/m2)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6" y="2255284"/>
            <a:ext cx="7222488" cy="37468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07186" y="6209104"/>
            <a:ext cx="495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https://www.youtube.com/watch?v=rtPA9UeRANY</a:t>
            </a:r>
          </a:p>
        </p:txBody>
      </p:sp>
    </p:spTree>
    <p:extLst>
      <p:ext uri="{BB962C8B-B14F-4D97-AF65-F5344CB8AC3E}">
        <p14:creationId xmlns:p14="http://schemas.microsoft.com/office/powerpoint/2010/main" val="72051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– Illumination Table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89" y="1137008"/>
            <a:ext cx="8662621" cy="54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F- Lumen of Light (Watt vs Lumen Chart)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0" y="1560055"/>
            <a:ext cx="5410356" cy="4869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706737"/>
            <a:ext cx="5704387" cy="46496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52715" y="957474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Incandescent Bulb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7165" y="977042"/>
            <a:ext cx="31748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Fluorescent Bulb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2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F- Lumen of Light (Watt vs Lumen Chart)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53852" y="1133724"/>
            <a:ext cx="1975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 Bulb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6" y="1787316"/>
            <a:ext cx="8855207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1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Calculation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1781" y="1263538"/>
                <a:ext cx="5132244" cy="233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𝐿𝐿𝐹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𝐿𝐿𝐹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</m:den>
                    </m:f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1263538"/>
                <a:ext cx="5132244" cy="2333588"/>
              </a:xfrm>
              <a:prstGeom prst="rect">
                <a:avLst/>
              </a:prstGeom>
              <a:blipFill>
                <a:blip r:embed="rId3"/>
                <a:stretch>
                  <a:fillRect l="-1069" b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467350" y="1315260"/>
            <a:ext cx="6724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 = Number of Lights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= Illumination (lux = lm/m2)  - Table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= Area of the Room ( sq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meter )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= lights per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illuminaire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 = Lumen of Light 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UF = Utilization Factor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LLF = Light Loss Factor 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7350" y="4796952"/>
            <a:ext cx="456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1 </a:t>
            </a:r>
          </a:p>
          <a:p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UF*LLF = 0.75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amelot 2-Light Scon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 b="15006"/>
          <a:stretch/>
        </p:blipFill>
        <p:spPr bwMode="auto">
          <a:xfrm>
            <a:off x="676273" y="4000501"/>
            <a:ext cx="3714752" cy="25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954003" y="4504564"/>
            <a:ext cx="1159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7250" y="3918553"/>
            <a:ext cx="3429000" cy="25926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Fan Calculation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11406" y="1304359"/>
                <a:ext cx="3179619" cy="145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06" y="1304359"/>
                <a:ext cx="3179619" cy="1453411"/>
              </a:xfrm>
              <a:prstGeom prst="rect">
                <a:avLst/>
              </a:prstGeom>
              <a:blipFill>
                <a:blip r:embed="rId3"/>
                <a:stretch>
                  <a:fillRect l="-2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69334" y="1410025"/>
            <a:ext cx="672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 = Area of the Room ( sq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feet ) 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1406" y="4038600"/>
            <a:ext cx="4650209" cy="12001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10450" y="3305175"/>
            <a:ext cx="4067176" cy="27813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580" y="4267870"/>
            <a:ext cx="1172595" cy="8559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39" y="4267869"/>
            <a:ext cx="1172595" cy="8559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4267869"/>
            <a:ext cx="1172595" cy="8559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025" y="4295043"/>
            <a:ext cx="1172595" cy="8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35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Calculation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781" y="1102578"/>
            <a:ext cx="79172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Bedroom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= 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15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 ft2 = 18.118 m2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Illuminance E = 100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Loss Factor and Utilization Factor LLF x UF = 0.75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 F = 1450 Lumen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illuminaire n = 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N = 1.66 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2 LED Bulbs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Fan N = 1.95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2 Fans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0676" y="3575050"/>
            <a:ext cx="4067176" cy="27813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29" y="4576438"/>
            <a:ext cx="1172595" cy="855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47" y="4611926"/>
            <a:ext cx="1172595" cy="855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7297" t="1725" r="3844" b="34321"/>
          <a:stretch/>
        </p:blipFill>
        <p:spPr>
          <a:xfrm rot="5400000">
            <a:off x="8857464" y="3689769"/>
            <a:ext cx="773600" cy="698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7297" t="1725" r="3844" b="34321"/>
          <a:stretch/>
        </p:blipFill>
        <p:spPr>
          <a:xfrm rot="16200000">
            <a:off x="8857464" y="5544882"/>
            <a:ext cx="773600" cy="6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0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(Another Method)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1781" y="1285875"/>
                <a:ext cx="10515600" cy="4303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Mounting height MH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Luminaire Height – Working Plane Height = 9ft – 3ft = 6ft = 1.828m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Maintenance Factor MF = 0.8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ining Room 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 L x W : 21’6” x 21”6”   or   6.55m x 6.55m</a:t>
                </a: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Room Index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num>
                      <m:den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𝑀𝐻</m:t>
                        </m:r>
                      </m:den>
                    </m:f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Here, L W MH in meter.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6.55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6.55</m:t>
                        </m:r>
                      </m:num>
                      <m:den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6.55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6.55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1.828</m:t>
                        </m:r>
                      </m:den>
                    </m:f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1.79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1285875"/>
                <a:ext cx="10515600" cy="4303871"/>
              </a:xfrm>
              <a:prstGeom prst="rect">
                <a:avLst/>
              </a:prstGeom>
              <a:blipFill>
                <a:blip r:embed="rId3"/>
                <a:stretch>
                  <a:fillRect l="-1217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45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29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1781" y="1285875"/>
                <a:ext cx="10515600" cy="3215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Utilization Factor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linear interpolation</a:t>
                </a: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1.79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1.5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2−1.5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0.66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</m:den>
                    </m:f>
                  </m:oMath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UF = 0.6348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1285875"/>
                <a:ext cx="10515600" cy="3215880"/>
              </a:xfrm>
              <a:prstGeom prst="rect">
                <a:avLst/>
              </a:prstGeom>
              <a:blipFill>
                <a:blip r:embed="rId3"/>
                <a:stretch>
                  <a:fillRect l="-638" t="-1139" b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32" y="4572409"/>
            <a:ext cx="10522049" cy="1783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(Another Method)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1FB27486-4E80-52DD-AA60-1AE14436E8A6}"/>
              </a:ext>
            </a:extLst>
          </p:cNvPr>
          <p:cNvSpPr txBox="1"/>
          <p:nvPr/>
        </p:nvSpPr>
        <p:spPr>
          <a:xfrm>
            <a:off x="11380909" y="691002"/>
            <a:ext cx="97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BUET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5106" y="1193219"/>
            <a:ext cx="871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Line drawing at a particular angle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106" y="1697062"/>
            <a:ext cx="871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Creating a square box </a:t>
            </a:r>
            <a:r>
              <a:rPr lang="en-US" sz="2800" b="1" dirty="0" smtClean="0"/>
              <a:t>(orthomode)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5106" y="2230828"/>
            <a:ext cx="1027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3. Deleting a Line (eraser or delete)</a:t>
            </a:r>
            <a:r>
              <a:rPr lang="en-US" sz="2800" dirty="0"/>
              <a:t>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106" y="2766494"/>
            <a:ext cx="871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  <a:r>
              <a:rPr lang="en-US" sz="2800" dirty="0" smtClean="0"/>
              <a:t>. Deleting an extended portion </a:t>
            </a:r>
            <a:r>
              <a:rPr lang="en-US" sz="2800" b="1" dirty="0" smtClean="0"/>
              <a:t>(trim)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106" y="3268437"/>
            <a:ext cx="871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5. Drawing a door </a:t>
            </a:r>
            <a:r>
              <a:rPr lang="en-US" sz="2800" b="1" dirty="0" smtClean="0"/>
              <a:t>(arc)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106" y="3791657"/>
            <a:ext cx="1027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6. Drawing parallel Line </a:t>
            </a:r>
            <a:r>
              <a:rPr lang="en-US" sz="2800" b="1" dirty="0" smtClean="0"/>
              <a:t>(offset)</a:t>
            </a:r>
            <a:r>
              <a:rPr lang="en-US" sz="2800" dirty="0"/>
              <a:t>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106" y="4292997"/>
            <a:ext cx="1027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</a:t>
            </a:r>
            <a:r>
              <a:rPr lang="en-US" sz="2800" dirty="0" smtClean="0"/>
              <a:t>. Units</a:t>
            </a:r>
          </a:p>
        </p:txBody>
      </p:sp>
    </p:spTree>
    <p:extLst>
      <p:ext uri="{BB962C8B-B14F-4D97-AF65-F5344CB8AC3E}">
        <p14:creationId xmlns:p14="http://schemas.microsoft.com/office/powerpoint/2010/main" val="23764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7556" y="1285875"/>
                <a:ext cx="3455844" cy="378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Light Calculation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Lumen Rating</a:t>
                </a: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𝑈𝐹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𝑀𝐹</m:t>
                        </m:r>
                      </m:den>
                    </m:f>
                  </m:oMath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150∗6.55∗6.55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3200∗0.6348∗0.8</m:t>
                        </m:r>
                      </m:den>
                    </m:f>
                  </m:oMath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3.95 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4 light bulbs.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56" y="1285875"/>
                <a:ext cx="3455844" cy="3785267"/>
              </a:xfrm>
              <a:prstGeom prst="rect">
                <a:avLst/>
              </a:prstGeom>
              <a:blipFill>
                <a:blip r:embed="rId3"/>
                <a:stretch>
                  <a:fillRect l="-1940" t="-966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15328" y="656360"/>
            <a:ext cx="5579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 = Number of Lights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= Lux of the Room       = 150 lux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 = Length in meter         = 6.55m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 = Width in meter          =  6.55m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= Lumen of Light          = 3200 lm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UF = Utilization Factor     = 0.6348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MF = Maintenance Factor = 0.8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(Another Method)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4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91" y="1272757"/>
            <a:ext cx="9508203" cy="5083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Fittings and Fixtures (Another Method)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0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3780949" y="2817305"/>
            <a:ext cx="4284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3078" name="Picture 6" descr="Concealed Conduit wiring by Electrical Engr BD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93" y="2941639"/>
            <a:ext cx="6025441" cy="33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A Flexible Electrical Condui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1" y="3127375"/>
            <a:ext cx="48387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52" y="1137008"/>
            <a:ext cx="10405000" cy="14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25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6997"/>
          <a:stretch/>
        </p:blipFill>
        <p:spPr>
          <a:xfrm>
            <a:off x="401781" y="1121644"/>
            <a:ext cx="7653297" cy="384836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6174" y="5351722"/>
            <a:ext cx="11667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ECC- Earth Continuity Conductor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ECC is not needed for the conduits from SB to Light, Fan and 2pin Sockets (C1 – C7)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ECC is needed for power sockets (C8, C9) and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wires after SB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electrical topics: Installation with High Resistance of Ear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78" y="1503362"/>
            <a:ext cx="36957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477375" y="2876550"/>
            <a:ext cx="2158543" cy="67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82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1306560"/>
            <a:ext cx="4352925" cy="5414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99" y="1042964"/>
            <a:ext cx="6934801" cy="2606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284" y="4014017"/>
            <a:ext cx="5722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 – Single core cable construction area (mm2)</a:t>
            </a:r>
          </a:p>
          <a:p>
            <a:r>
              <a:rPr lang="en-US" sz="2000" dirty="0" smtClean="0"/>
              <a:t>C – Current Rating (A)</a:t>
            </a:r>
          </a:p>
          <a:p>
            <a:r>
              <a:rPr lang="en-US" sz="2000" dirty="0" smtClean="0"/>
              <a:t>F – number of cables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(a) 3/4“ diameter conduit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(b) 1”</a:t>
            </a:r>
            <a:r>
              <a:rPr lang="en-US" sz="2000" dirty="0"/>
              <a:t> </a:t>
            </a:r>
            <a:r>
              <a:rPr lang="en-US" sz="2000" dirty="0" smtClean="0"/>
              <a:t>    diameter </a:t>
            </a:r>
            <a:r>
              <a:rPr lang="en-US" sz="2000" dirty="0"/>
              <a:t>conduit</a:t>
            </a:r>
            <a:endParaRPr lang="en-US" sz="2000" dirty="0" smtClean="0"/>
          </a:p>
          <a:p>
            <a:endParaRPr lang="en-US" sz="2000" b="1" dirty="0"/>
          </a:p>
          <a:p>
            <a:r>
              <a:rPr lang="en-US" sz="2000" b="1" dirty="0" smtClean="0"/>
              <a:t>Light, Fan, 2pin Socket – 5A rating</a:t>
            </a:r>
          </a:p>
          <a:p>
            <a:r>
              <a:rPr lang="en-US" sz="2000" b="1" dirty="0" smtClean="0"/>
              <a:t>Power (3 pin) Socket – 15A or 20A rating</a:t>
            </a:r>
          </a:p>
        </p:txBody>
      </p:sp>
    </p:spTree>
    <p:extLst>
      <p:ext uri="{BB962C8B-B14F-4D97-AF65-F5344CB8AC3E}">
        <p14:creationId xmlns:p14="http://schemas.microsoft.com/office/powerpoint/2010/main" val="270391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780" y="828302"/>
            <a:ext cx="11592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Light, Fan, 2pin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Connected to SB – Connected to SDB – Connected to MDB 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3pin Power Socket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Connected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SDB – Connected to MDB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(ECC Needed)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3" y="2644184"/>
            <a:ext cx="4228732" cy="3559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61" y="3044459"/>
            <a:ext cx="5168605" cy="2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2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2699457"/>
            <a:ext cx="3512289" cy="1540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542" y="3004158"/>
            <a:ext cx="2008563" cy="1040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118" y="2800316"/>
            <a:ext cx="1983530" cy="1447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47803" y="4406384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6369938" y="4406384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9670255" y="448258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Bulb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33394" y="3440784"/>
            <a:ext cx="3412503" cy="141402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81883" y="3469696"/>
            <a:ext cx="2624041" cy="108833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942747" y="2800316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4427632" y="2817564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37977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2699457"/>
            <a:ext cx="3512289" cy="1540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18" y="2800316"/>
            <a:ext cx="1983530" cy="1447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47803" y="4406384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6369938" y="4406384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93" y="1155080"/>
            <a:ext cx="1699407" cy="2072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59" y="4070561"/>
            <a:ext cx="1699407" cy="207282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233394" y="3440784"/>
            <a:ext cx="3412503" cy="141402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645897" y="1866507"/>
            <a:ext cx="3478491" cy="1557444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45897" y="3440784"/>
            <a:ext cx="3478491" cy="137866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47340" y="2823920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8236138" y="424814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7861677" y="1903883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15751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1" y="2699457"/>
            <a:ext cx="3512289" cy="15404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77" y="2699457"/>
            <a:ext cx="1836579" cy="22176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93" y="2844249"/>
            <a:ext cx="1699407" cy="20728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181" y="1039704"/>
            <a:ext cx="1317717" cy="16072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925" y="4965578"/>
            <a:ext cx="1140228" cy="13907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08049" y="2823365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</a:t>
            </a:r>
            <a:endParaRPr lang="en-US" sz="36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233394" y="3440784"/>
            <a:ext cx="3412503" cy="141402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08190" y="3432326"/>
            <a:ext cx="3412503" cy="163607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81149" y="1642945"/>
            <a:ext cx="1431635" cy="1792340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69697" y="3418499"/>
            <a:ext cx="1556208" cy="206582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629676" y="4381295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3600" b="1" dirty="0"/>
          </a:p>
        </p:txBody>
      </p:sp>
      <p:sp>
        <p:nvSpPr>
          <p:cNvPr id="22" name="Rectangle 21"/>
          <p:cNvSpPr/>
          <p:nvPr/>
        </p:nvSpPr>
        <p:spPr>
          <a:xfrm>
            <a:off x="8898421" y="2957184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3600" b="1" dirty="0"/>
          </a:p>
        </p:txBody>
      </p:sp>
      <p:sp>
        <p:nvSpPr>
          <p:cNvPr id="25" name="Rectangle 24"/>
          <p:cNvSpPr/>
          <p:nvPr/>
        </p:nvSpPr>
        <p:spPr>
          <a:xfrm>
            <a:off x="6464719" y="1983611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3600" b="1" dirty="0"/>
          </a:p>
        </p:txBody>
      </p:sp>
      <p:sp>
        <p:nvSpPr>
          <p:cNvPr id="26" name="Rectangle 25"/>
          <p:cNvSpPr/>
          <p:nvPr/>
        </p:nvSpPr>
        <p:spPr>
          <a:xfrm>
            <a:off x="1747803" y="4406384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185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1FB27486-4E80-52DD-AA60-1AE14436E8A6}"/>
              </a:ext>
            </a:extLst>
          </p:cNvPr>
          <p:cNvSpPr txBox="1"/>
          <p:nvPr/>
        </p:nvSpPr>
        <p:spPr>
          <a:xfrm>
            <a:off x="11380909" y="691002"/>
            <a:ext cx="97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BUET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999" y="1348973"/>
            <a:ext cx="10275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7. </a:t>
            </a:r>
            <a:r>
              <a:rPr lang="en-US" sz="2800" b="1" dirty="0" smtClean="0"/>
              <a:t>Layers</a:t>
            </a:r>
          </a:p>
          <a:p>
            <a:r>
              <a:rPr lang="en-US" sz="2800" dirty="0" smtClean="0"/>
              <a:t>8. Pan, Copy, Cut</a:t>
            </a:r>
          </a:p>
          <a:p>
            <a:r>
              <a:rPr lang="en-US" sz="2800" dirty="0" smtClean="0"/>
              <a:t>9. Move, Rotate, Mirror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0999" y="2943442"/>
            <a:ext cx="10275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10. </a:t>
            </a:r>
            <a:r>
              <a:rPr lang="en-US" sz="2800" b="1" dirty="0" smtClean="0"/>
              <a:t>Osnap</a:t>
            </a:r>
          </a:p>
          <a:p>
            <a:r>
              <a:rPr lang="en-US" sz="2800" dirty="0" smtClean="0"/>
              <a:t>11. Hatch</a:t>
            </a:r>
          </a:p>
          <a:p>
            <a:r>
              <a:rPr lang="en-US" sz="2800" dirty="0" smtClean="0"/>
              <a:t>12. Dimension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0999" y="4247417"/>
            <a:ext cx="11294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13. Text</a:t>
            </a:r>
          </a:p>
          <a:p>
            <a:endParaRPr lang="en-US" sz="2800" dirty="0" smtClean="0"/>
          </a:p>
          <a:p>
            <a:r>
              <a:rPr lang="en-US" sz="2800" dirty="0" smtClean="0"/>
              <a:t>14. Creating Block</a:t>
            </a:r>
          </a:p>
        </p:txBody>
      </p:sp>
    </p:spTree>
    <p:extLst>
      <p:ext uri="{BB962C8B-B14F-4D97-AF65-F5344CB8AC3E}">
        <p14:creationId xmlns:p14="http://schemas.microsoft.com/office/powerpoint/2010/main" val="25026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211057"/>
            <a:ext cx="1316640" cy="7764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14814" y="3112079"/>
            <a:ext cx="1700983" cy="1074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51351" y="3122839"/>
            <a:ext cx="1508783" cy="95291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4770" y="4175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endParaRPr lang="en-US" sz="28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215650" y="3289955"/>
            <a:ext cx="3943970" cy="250442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92811" y="3295899"/>
            <a:ext cx="3346122" cy="26419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072158" y="4346153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5791098" y="4461684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640901" y="2592534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C8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16256" y="2802822"/>
            <a:ext cx="891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C10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94630" y="6094740"/>
            <a:ext cx="7002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C10 = 2C8 =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4x4mm2 BYM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+ 2x4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BYA ECC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70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211057"/>
            <a:ext cx="1316640" cy="7764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14814" y="3112079"/>
            <a:ext cx="1700983" cy="1074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51351" y="3122839"/>
            <a:ext cx="1508783" cy="95291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4770" y="4175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endParaRPr lang="en-US" sz="28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215650" y="3289955"/>
            <a:ext cx="3943970" cy="250442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92811" y="3295899"/>
            <a:ext cx="3346122" cy="26419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072158" y="4346153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5791098" y="4461684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640901" y="2592534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C9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16256" y="2802822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C8,9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770" y="5888241"/>
            <a:ext cx="2630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C8,9 = C8 + C9 </a:t>
            </a:r>
          </a:p>
        </p:txBody>
      </p:sp>
    </p:spTree>
    <p:extLst>
      <p:ext uri="{BB962C8B-B14F-4D97-AF65-F5344CB8AC3E}">
        <p14:creationId xmlns:p14="http://schemas.microsoft.com/office/powerpoint/2010/main" val="3721317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211057"/>
            <a:ext cx="1316640" cy="7764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14814" y="3112079"/>
            <a:ext cx="1700983" cy="1074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51351" y="3122839"/>
            <a:ext cx="1508783" cy="95291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4770" y="4175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endParaRPr lang="en-US" sz="28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215650" y="3289955"/>
            <a:ext cx="3943970" cy="250442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92811" y="3295899"/>
            <a:ext cx="3346122" cy="26419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757907" y="4473136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9178775" y="4405877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640901" y="2592534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C8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16256" y="2802822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C8,9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770" y="5888241"/>
            <a:ext cx="2630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C8,9 = C8 + C9 </a:t>
            </a:r>
          </a:p>
        </p:txBody>
      </p:sp>
    </p:spTree>
    <p:extLst>
      <p:ext uri="{BB962C8B-B14F-4D97-AF65-F5344CB8AC3E}">
        <p14:creationId xmlns:p14="http://schemas.microsoft.com/office/powerpoint/2010/main" val="308809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211057"/>
            <a:ext cx="1316640" cy="776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8" y="2375421"/>
            <a:ext cx="1130901" cy="1045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9" y="4247591"/>
            <a:ext cx="1130901" cy="10451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12504" y="1270111"/>
            <a:ext cx="6341296" cy="2368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2504" y="4076700"/>
            <a:ext cx="6341296" cy="2456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333" y="1921381"/>
            <a:ext cx="984326" cy="1188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89" y="4698484"/>
            <a:ext cx="984326" cy="1188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273" y="1915133"/>
            <a:ext cx="984326" cy="1188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428119" y="2686522"/>
            <a:ext cx="822419" cy="1003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19214" y="2602110"/>
            <a:ext cx="822419" cy="1003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734389" y="5454912"/>
            <a:ext cx="822419" cy="1003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97734" y="1431980"/>
            <a:ext cx="723937" cy="457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570898" y="5910464"/>
            <a:ext cx="723937" cy="457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711201" y="5891071"/>
            <a:ext cx="723937" cy="4572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30508" y="1424677"/>
            <a:ext cx="723937" cy="4572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4770" y="4175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endParaRPr lang="en-US" sz="28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4642" y="4036331"/>
            <a:ext cx="822419" cy="100313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027346" y="1596725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000" b="1" dirty="0"/>
          </a:p>
        </p:txBody>
      </p:sp>
      <p:sp>
        <p:nvSpPr>
          <p:cNvPr id="64" name="Rectangle 63"/>
          <p:cNvSpPr/>
          <p:nvPr/>
        </p:nvSpPr>
        <p:spPr>
          <a:xfrm>
            <a:off x="10416875" y="1568249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b="1" dirty="0"/>
          </a:p>
        </p:txBody>
      </p:sp>
      <p:sp>
        <p:nvSpPr>
          <p:cNvPr id="65" name="Rectangle 64"/>
          <p:cNvSpPr/>
          <p:nvPr/>
        </p:nvSpPr>
        <p:spPr>
          <a:xfrm>
            <a:off x="8354098" y="5794465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000" b="1" dirty="0"/>
          </a:p>
        </p:txBody>
      </p:sp>
      <p:sp>
        <p:nvSpPr>
          <p:cNvPr id="66" name="Rectangle 65"/>
          <p:cNvSpPr/>
          <p:nvPr/>
        </p:nvSpPr>
        <p:spPr>
          <a:xfrm>
            <a:off x="5988531" y="5763329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90084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211057"/>
            <a:ext cx="1316640" cy="776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8" y="2375421"/>
            <a:ext cx="1130901" cy="1045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9" y="4247591"/>
            <a:ext cx="1130901" cy="10451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12504" y="1270111"/>
            <a:ext cx="6341296" cy="2368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2504" y="4076700"/>
            <a:ext cx="6341296" cy="2456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333" y="1921381"/>
            <a:ext cx="984326" cy="1188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89" y="4698484"/>
            <a:ext cx="984326" cy="1188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273" y="1915133"/>
            <a:ext cx="984326" cy="1188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428119" y="2686522"/>
            <a:ext cx="822419" cy="1003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19214" y="2602110"/>
            <a:ext cx="822419" cy="1003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734389" y="5454912"/>
            <a:ext cx="822419" cy="1003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97734" y="1431980"/>
            <a:ext cx="723937" cy="457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570898" y="5910464"/>
            <a:ext cx="723937" cy="457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711201" y="5891071"/>
            <a:ext cx="723937" cy="4572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30508" y="1424677"/>
            <a:ext cx="723937" cy="4572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4770" y="4175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endParaRPr lang="en-US" sz="2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38887" y="2978870"/>
            <a:ext cx="792204" cy="441716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31091" y="2373993"/>
            <a:ext cx="1782852" cy="1056706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06024" y="2373993"/>
            <a:ext cx="1138009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618224" y="2364465"/>
            <a:ext cx="1028940" cy="1056121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34153" y="1511076"/>
            <a:ext cx="4736339" cy="1778753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49052" y="1505259"/>
            <a:ext cx="3343424" cy="5817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23363" y="3834089"/>
            <a:ext cx="3715524" cy="2422395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06973" y="6229112"/>
            <a:ext cx="3130686" cy="27372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930067" y="4846233"/>
            <a:ext cx="2247621" cy="321849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177688" y="5168082"/>
            <a:ext cx="1886177" cy="1050675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8345" y="2978870"/>
            <a:ext cx="2867546" cy="378886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234153" y="3794424"/>
            <a:ext cx="2778351" cy="1031126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4642" y="4036331"/>
            <a:ext cx="822419" cy="100313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8177688" y="4247592"/>
            <a:ext cx="1886177" cy="92049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027346" y="1596725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000" b="1" dirty="0"/>
          </a:p>
        </p:txBody>
      </p:sp>
      <p:sp>
        <p:nvSpPr>
          <p:cNvPr id="40" name="Rectangle 39"/>
          <p:cNvSpPr/>
          <p:nvPr/>
        </p:nvSpPr>
        <p:spPr>
          <a:xfrm>
            <a:off x="10416875" y="1568249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b="1" dirty="0"/>
          </a:p>
        </p:txBody>
      </p:sp>
      <p:sp>
        <p:nvSpPr>
          <p:cNvPr id="41" name="Rectangle 40"/>
          <p:cNvSpPr/>
          <p:nvPr/>
        </p:nvSpPr>
        <p:spPr>
          <a:xfrm>
            <a:off x="8354098" y="5794465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000" b="1" dirty="0"/>
          </a:p>
        </p:txBody>
      </p:sp>
      <p:sp>
        <p:nvSpPr>
          <p:cNvPr id="42" name="Rectangle 41"/>
          <p:cNvSpPr/>
          <p:nvPr/>
        </p:nvSpPr>
        <p:spPr>
          <a:xfrm>
            <a:off x="5988531" y="5763329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7342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3211057"/>
            <a:ext cx="1316640" cy="776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8" y="2375421"/>
            <a:ext cx="1130901" cy="1045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9" y="4247591"/>
            <a:ext cx="1130901" cy="10451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12504" y="1270111"/>
            <a:ext cx="6341296" cy="2368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2504" y="4076700"/>
            <a:ext cx="6341296" cy="2456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333" y="1921381"/>
            <a:ext cx="984326" cy="1188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989" y="4698484"/>
            <a:ext cx="984326" cy="1188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273" y="1915133"/>
            <a:ext cx="984326" cy="1188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428119" y="2686522"/>
            <a:ext cx="822419" cy="1003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19214" y="2602110"/>
            <a:ext cx="822419" cy="1003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734389" y="5454912"/>
            <a:ext cx="822419" cy="1003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97734" y="1431980"/>
            <a:ext cx="723937" cy="457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570898" y="5910464"/>
            <a:ext cx="723937" cy="457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711201" y="5891071"/>
            <a:ext cx="723937" cy="4572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30508" y="1424677"/>
            <a:ext cx="723937" cy="4572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4770" y="4175264"/>
            <a:ext cx="883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endParaRPr lang="en-US" sz="2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38887" y="2978870"/>
            <a:ext cx="792204" cy="441716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31091" y="2373993"/>
            <a:ext cx="1782852" cy="1056706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06024" y="2373993"/>
            <a:ext cx="1138009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618224" y="2364465"/>
            <a:ext cx="1028940" cy="1056121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34153" y="1511076"/>
            <a:ext cx="4736339" cy="1778753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49052" y="1505259"/>
            <a:ext cx="3343424" cy="5817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23363" y="3834089"/>
            <a:ext cx="3715524" cy="2422395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906973" y="6229112"/>
            <a:ext cx="3130686" cy="27372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930067" y="4846233"/>
            <a:ext cx="2247621" cy="321849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177688" y="5168082"/>
            <a:ext cx="1886177" cy="1050675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8345" y="2978870"/>
            <a:ext cx="2867546" cy="378886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234153" y="3794424"/>
            <a:ext cx="2778351" cy="1031126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4642" y="4036331"/>
            <a:ext cx="822419" cy="100313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8177688" y="4247592"/>
            <a:ext cx="1886177" cy="92049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027346" y="1596725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000" b="1" dirty="0"/>
          </a:p>
        </p:txBody>
      </p:sp>
      <p:sp>
        <p:nvSpPr>
          <p:cNvPr id="40" name="Rectangle 39"/>
          <p:cNvSpPr/>
          <p:nvPr/>
        </p:nvSpPr>
        <p:spPr>
          <a:xfrm>
            <a:off x="10416875" y="1568249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b="1" dirty="0"/>
          </a:p>
        </p:txBody>
      </p:sp>
      <p:sp>
        <p:nvSpPr>
          <p:cNvPr id="41" name="Rectangle 40"/>
          <p:cNvSpPr/>
          <p:nvPr/>
        </p:nvSpPr>
        <p:spPr>
          <a:xfrm>
            <a:off x="8354098" y="5794465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15A</a:t>
            </a:r>
            <a:endParaRPr lang="en-US" sz="2000" b="1" dirty="0"/>
          </a:p>
        </p:txBody>
      </p:sp>
      <p:sp>
        <p:nvSpPr>
          <p:cNvPr id="42" name="Rectangle 41"/>
          <p:cNvSpPr/>
          <p:nvPr/>
        </p:nvSpPr>
        <p:spPr>
          <a:xfrm>
            <a:off x="5988531" y="5763329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b="1" dirty="0"/>
          </a:p>
        </p:txBody>
      </p:sp>
      <p:sp>
        <p:nvSpPr>
          <p:cNvPr id="43" name="Rectangle 42"/>
          <p:cNvSpPr/>
          <p:nvPr/>
        </p:nvSpPr>
        <p:spPr>
          <a:xfrm>
            <a:off x="10074366" y="2514347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783971" y="1989136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88199" y="2476956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6571" y="3118510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375510" y="1535929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C9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31212" y="1533081"/>
            <a:ext cx="691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C8,9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37736" y="4288947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104705" y="5392298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33352" y="4617850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50420" y="5829058"/>
            <a:ext cx="498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C8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31086" y="5306477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C10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19612" y="318808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75164" y="396120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3531" y="5370631"/>
            <a:ext cx="511710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C8,9 = C8 + C9 </a:t>
            </a: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C10 = 2C8 = 4x4 + 2x4 ECC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997"/>
          <a:stretch/>
        </p:blipFill>
        <p:spPr>
          <a:xfrm>
            <a:off x="855894" y="1121644"/>
            <a:ext cx="8450030" cy="42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3" y="1115548"/>
            <a:ext cx="11972214" cy="52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3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9" y="1593667"/>
            <a:ext cx="11946511" cy="40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8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(Lighting Loads)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1833"/>
          <a:stretch/>
        </p:blipFill>
        <p:spPr>
          <a:xfrm>
            <a:off x="94110" y="1154143"/>
            <a:ext cx="9352348" cy="5384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80469" y="2279223"/>
            <a:ext cx="2902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Conduit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Conduit</a:t>
            </a:r>
          </a:p>
          <a:p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</a:t>
            </a:r>
          </a:p>
          <a:p>
            <a:endParaRPr lang="en-US" sz="2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01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3648868" y="2837625"/>
            <a:ext cx="5566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Proposal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(Power Socket)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4185"/>
          <a:stretch/>
        </p:blipFill>
        <p:spPr>
          <a:xfrm>
            <a:off x="16159" y="1011998"/>
            <a:ext cx="9675386" cy="5581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55883" y="1137008"/>
            <a:ext cx="2613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Sockets are directly connected to SDB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56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74" y="957474"/>
            <a:ext cx="7030065" cy="56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4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Conduit (AutoCAD)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27703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Layer</a:t>
            </a: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– HIDDEN in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LTS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71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754945" y="2487367"/>
            <a:ext cx="109248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Diagram</a:t>
            </a:r>
          </a:p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ESB Diagram 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Diagram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0808" y="1137008"/>
            <a:ext cx="109329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(SB) diagram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SB for each room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Shows the connections from 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Light, Fan, 2pin sockets to SB  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One SB can be connected to SDB via another SB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One Ckt for one connection from SB to SDB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16579" y="3914684"/>
            <a:ext cx="1198539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Emergecny Switch Board (ESB) diagram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ESB for each room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Shows the connections from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Light, Fan, 2pin sockets to ESB  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One ESB can be connected to ESDB via another ESB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One Ckt for one connection from ESB to ESDB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7403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1833"/>
          <a:stretch/>
        </p:blipFill>
        <p:spPr>
          <a:xfrm>
            <a:off x="94109" y="1154143"/>
            <a:ext cx="9352348" cy="5384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80469" y="2279223"/>
            <a:ext cx="2902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Conduit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Conduit</a:t>
            </a:r>
          </a:p>
          <a:p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</a:t>
            </a:r>
          </a:p>
          <a:p>
            <a:endParaRPr lang="en-US" sz="2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94109" y="1154143"/>
            <a:ext cx="4421329" cy="41720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318212" y="259886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Diagram </a:t>
            </a:r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(Non-Emergency)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62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Diagram 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(Non-Emergency)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62" y="957474"/>
            <a:ext cx="7030065" cy="56336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45883" y="1225483"/>
            <a:ext cx="377940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Condition</a:t>
            </a: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Bedroom-1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Fan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Light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Two pin socket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Toilet-1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Light</a:t>
            </a:r>
            <a:endParaRPr lang="en-US" sz="32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Veranda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Light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Two pin socket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4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Diagram </a:t>
            </a:r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(Non-Emergency)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0" y="1643111"/>
            <a:ext cx="12044770" cy="45337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199" y="1461154"/>
            <a:ext cx="5074176" cy="48951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506539" y="5638324"/>
            <a:ext cx="2385767" cy="4385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5A Switches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88504" y="4755529"/>
            <a:ext cx="1282045" cy="702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6"/>
          </p:cNvCxnSpPr>
          <p:nvPr/>
        </p:nvCxnSpPr>
        <p:spPr>
          <a:xfrm>
            <a:off x="9070549" y="5106554"/>
            <a:ext cx="951322" cy="530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0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Diagram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(Emergency)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8" y="1121644"/>
            <a:ext cx="7030065" cy="56336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74163" y="1530719"/>
            <a:ext cx="377940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Condition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Bedroom-1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Fan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Light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Two pin socket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61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 Board Diagram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(Emergency)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7" y="1574758"/>
            <a:ext cx="9689762" cy="4818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6119" y="1574759"/>
            <a:ext cx="1809947" cy="48474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9887005" y="5746626"/>
            <a:ext cx="2385767" cy="4385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5A Switches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66933" y="4864343"/>
            <a:ext cx="1282045" cy="702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>
            <a:off x="9648978" y="5215368"/>
            <a:ext cx="951322" cy="530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Map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1FB27486-4E80-52DD-AA60-1AE14436E8A6}"/>
              </a:ext>
            </a:extLst>
          </p:cNvPr>
          <p:cNvSpPr txBox="1"/>
          <p:nvPr/>
        </p:nvSpPr>
        <p:spPr>
          <a:xfrm>
            <a:off x="11380909" y="691002"/>
            <a:ext cx="97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BUET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34" r="3333"/>
          <a:stretch/>
        </p:blipFill>
        <p:spPr>
          <a:xfrm>
            <a:off x="29817" y="1193219"/>
            <a:ext cx="11738114" cy="48948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17" y="2073965"/>
            <a:ext cx="4000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92889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SB ESB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2230" y="1457533"/>
            <a:ext cx="4236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SB diagram</a:t>
            </a:r>
            <a:endParaRPr lang="en-US" sz="36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Unit-1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Unit-2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Ground Floor</a:t>
            </a:r>
          </a:p>
          <a:p>
            <a:pPr marL="342900" indent="-3429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Basement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Roof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92496" y="1465149"/>
            <a:ext cx="4236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ESB diagram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Unit-1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Unit-2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Ground Floor</a:t>
            </a:r>
          </a:p>
          <a:p>
            <a:pPr marL="342900" indent="-3429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Basement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Roof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33703" y="5180907"/>
            <a:ext cx="11460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 Diagrams are presented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1157850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Diagram (Unit-1 and Unit-2)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513" t="5806" r="5474"/>
          <a:stretch/>
        </p:blipFill>
        <p:spPr>
          <a:xfrm rot="16200000">
            <a:off x="2977907" y="-1121618"/>
            <a:ext cx="5669788" cy="100937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28129" y="1930214"/>
            <a:ext cx="1385740" cy="124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6340" y="1607811"/>
            <a:ext cx="1385740" cy="906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35550" y="3657601"/>
            <a:ext cx="1385740" cy="101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10859" y="4750485"/>
            <a:ext cx="1385740" cy="906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6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Diagram (Ground Floor)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15389" y="-527382"/>
            <a:ext cx="5361221" cy="87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06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Diagram (Basement)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09800" y="507681"/>
            <a:ext cx="5359986" cy="65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57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Diagram (Unit-1 and Unit-2)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92003" y="-556006"/>
            <a:ext cx="5491761" cy="90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55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Diagram (Basement)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19859" y="889212"/>
            <a:ext cx="4775812" cy="60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6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2424660" y="2677913"/>
            <a:ext cx="7342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Diagram</a:t>
            </a:r>
          </a:p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ESDB Diagram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9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and ESDB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0808" y="1137008"/>
            <a:ext cx="109329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Sub-Distribution Board (SDB) diagram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SDB for each Unit, Ground, Basement and Roof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Shows the connections from 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SDB </a:t>
            </a:r>
          </a:p>
          <a:p>
            <a:pPr marL="342900" indent="-342900">
              <a:buAutoNum type="arabicPeriod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Power Sockets are Directly Connected to SDB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0808" y="3391463"/>
            <a:ext cx="109329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Sub-Distribution Board (ESDB) diagram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ESDB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Unit, Ground, Basement and Roof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Shows the connections from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ESDB  </a:t>
            </a:r>
          </a:p>
          <a:p>
            <a:pPr marL="342900" indent="-342900">
              <a:buAutoNum type="arabicPeriod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Emergency Power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Sockets are Directly Connected to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ESDB</a:t>
            </a:r>
            <a:endParaRPr lang="en-US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98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and ESDB of Unit-1 and Unit-2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6135" y="-499531"/>
            <a:ext cx="5630087" cy="854409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67925" y="2780908"/>
            <a:ext cx="933254" cy="1282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23261" y="2737508"/>
            <a:ext cx="933254" cy="1282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69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18127" y="-304121"/>
            <a:ext cx="5538308" cy="83898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23727" y="2828673"/>
            <a:ext cx="933254" cy="1282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and ESDB of Ground Floor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2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781" y="1269094"/>
            <a:ext cx="102757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Layer-1: Main Floorplan</a:t>
            </a:r>
          </a:p>
          <a:p>
            <a:r>
              <a:rPr lang="en-US" sz="2800" dirty="0" smtClean="0"/>
              <a:t>Layer-2: Room Names</a:t>
            </a:r>
          </a:p>
          <a:p>
            <a:r>
              <a:rPr lang="en-US" sz="2800" dirty="0" smtClean="0"/>
              <a:t>Layer-3: Dimensions</a:t>
            </a:r>
          </a:p>
          <a:p>
            <a:r>
              <a:rPr lang="en-US" sz="2800" dirty="0" smtClean="0"/>
              <a:t>Layer-4: Doors and Windows</a:t>
            </a:r>
          </a:p>
          <a:p>
            <a:r>
              <a:rPr lang="en-US" sz="2800" dirty="0" smtClean="0"/>
              <a:t>Layer-5: Light Fan</a:t>
            </a:r>
          </a:p>
          <a:p>
            <a:r>
              <a:rPr lang="en-US" sz="2800" dirty="0" smtClean="0"/>
              <a:t>Layer-6: Power Sockets</a:t>
            </a:r>
          </a:p>
          <a:p>
            <a:r>
              <a:rPr lang="en-US" sz="2800" dirty="0" smtClean="0"/>
              <a:t>Layer-7: Switchboards</a:t>
            </a:r>
          </a:p>
          <a:p>
            <a:r>
              <a:rPr lang="en-US" sz="2800" dirty="0" smtClean="0"/>
              <a:t>Layer-9: Normal Conduit</a:t>
            </a:r>
          </a:p>
          <a:p>
            <a:r>
              <a:rPr lang="en-US" sz="2800" dirty="0" smtClean="0"/>
              <a:t>Layer-10: Emergency Conduit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9854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63824" y="-358965"/>
            <a:ext cx="5664352" cy="84965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47735" y="2281288"/>
            <a:ext cx="933254" cy="1282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and ESDB of Basement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07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</a:t>
            </a:r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(Unit 1 and 2) 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951"/>
          <a:stretch/>
        </p:blipFill>
        <p:spPr>
          <a:xfrm>
            <a:off x="241524" y="1235255"/>
            <a:ext cx="11112275" cy="49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1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</a:t>
            </a:r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(Unit 1 and 2)  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951"/>
          <a:stretch/>
        </p:blipFill>
        <p:spPr>
          <a:xfrm>
            <a:off x="241524" y="1235255"/>
            <a:ext cx="11112275" cy="4910202"/>
          </a:xfrm>
          <a:prstGeom prst="rect">
            <a:avLst/>
          </a:prstGeom>
        </p:spPr>
      </p:pic>
      <p:sp>
        <p:nvSpPr>
          <p:cNvPr id="8" name="Slide Number Placeholder 1"/>
          <p:cNvSpPr txBox="1">
            <a:spLocks/>
          </p:cNvSpPr>
          <p:nvPr/>
        </p:nvSpPr>
        <p:spPr>
          <a:xfrm>
            <a:off x="10160915" y="5954973"/>
            <a:ext cx="2385767" cy="4385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Breakers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345274" y="3609198"/>
            <a:ext cx="2655806" cy="10759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760576" y="4444352"/>
            <a:ext cx="240504" cy="1315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68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(Unit 1,2 and Ground)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5397"/>
          <a:stretch/>
        </p:blipFill>
        <p:spPr>
          <a:xfrm>
            <a:off x="98451" y="1137008"/>
            <a:ext cx="11772984" cy="34178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447" y="4988872"/>
            <a:ext cx="10932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</a:t>
            </a:r>
            <a:r>
              <a:rPr lang="en-US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ground floor should have all the SB connections of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Stair Lights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Space appliances</a:t>
            </a:r>
            <a:endParaRPr lang="en-US" sz="28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39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031475" y="4580474"/>
            <a:ext cx="1106864" cy="43094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58948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Flow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1715" y="1283169"/>
            <a:ext cx="11611192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Light, Fan, </a:t>
            </a:r>
            <a:r>
              <a:rPr lang="en-US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  3pin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  --------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SDB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MDB 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Tx 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--------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ESDB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EMDB</a:t>
            </a:r>
            <a:endParaRPr lang="en-US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3pin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5223" y="3516198"/>
            <a:ext cx="2" cy="136688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0176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76625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46376" y="1791092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1597" y="1791091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1"/>
          <p:cNvSpPr txBox="1">
            <a:spLocks/>
          </p:cNvSpPr>
          <p:nvPr/>
        </p:nvSpPr>
        <p:spPr>
          <a:xfrm>
            <a:off x="1998224" y="2758768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31475" y="4415116"/>
            <a:ext cx="1183065" cy="59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67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031475" y="4580474"/>
            <a:ext cx="1106864" cy="43094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58948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ECC Connection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1715" y="1283169"/>
            <a:ext cx="11611192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Light, Fan, </a:t>
            </a:r>
            <a:r>
              <a:rPr lang="en-US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  3pin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  --------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SDB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MDB 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Tx 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--------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ESDB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EMDB</a:t>
            </a:r>
            <a:endParaRPr lang="en-US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3pin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5223" y="3516198"/>
            <a:ext cx="2" cy="136688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0176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76625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46376" y="1791092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1597" y="1791091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/>
          <p:cNvSpPr txBox="1">
            <a:spLocks/>
          </p:cNvSpPr>
          <p:nvPr/>
        </p:nvSpPr>
        <p:spPr>
          <a:xfrm>
            <a:off x="9734773" y="2758768"/>
            <a:ext cx="1050207" cy="465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"/>
          <p:cNvSpPr txBox="1">
            <a:spLocks/>
          </p:cNvSpPr>
          <p:nvPr/>
        </p:nvSpPr>
        <p:spPr>
          <a:xfrm>
            <a:off x="7996625" y="2835309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5183779" y="2799528"/>
            <a:ext cx="1079137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"/>
          <p:cNvSpPr txBox="1">
            <a:spLocks/>
          </p:cNvSpPr>
          <p:nvPr/>
        </p:nvSpPr>
        <p:spPr>
          <a:xfrm>
            <a:off x="3334733" y="1989518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"/>
          <p:cNvSpPr txBox="1">
            <a:spLocks/>
          </p:cNvSpPr>
          <p:nvPr/>
        </p:nvSpPr>
        <p:spPr>
          <a:xfrm>
            <a:off x="3169761" y="5652710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5309487" y="4580474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lide Number Placeholder 1"/>
          <p:cNvSpPr txBox="1">
            <a:spLocks/>
          </p:cNvSpPr>
          <p:nvPr/>
        </p:nvSpPr>
        <p:spPr>
          <a:xfrm>
            <a:off x="7292419" y="3984167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1998224" y="2758768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lide Number Placeholder 1"/>
          <p:cNvSpPr txBox="1">
            <a:spLocks/>
          </p:cNvSpPr>
          <p:nvPr/>
        </p:nvSpPr>
        <p:spPr>
          <a:xfrm>
            <a:off x="8776869" y="5693788"/>
            <a:ext cx="3647659" cy="10719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 not needed for: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Fittings to SB and ESB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31475" y="4415116"/>
            <a:ext cx="1183065" cy="59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1"/>
          <p:cNvSpPr txBox="1">
            <a:spLocks/>
          </p:cNvSpPr>
          <p:nvPr/>
        </p:nvSpPr>
        <p:spPr>
          <a:xfrm>
            <a:off x="1830756" y="4580474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42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031475" y="4580474"/>
            <a:ext cx="1106864" cy="43094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58948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Flow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1715" y="1283169"/>
            <a:ext cx="11611192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Light, Fan, </a:t>
            </a:r>
            <a:r>
              <a:rPr lang="en-US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  3pin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  --------</a:t>
            </a:r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SDB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MDB ---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Tx --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--------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ESDB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EMDB</a:t>
            </a:r>
            <a:endParaRPr lang="en-US" sz="3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2pin                3pin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5223" y="3516198"/>
            <a:ext cx="2" cy="136688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0176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76625" y="5392132"/>
            <a:ext cx="0" cy="95210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46376" y="1791092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1597" y="1791091"/>
            <a:ext cx="4712" cy="1069943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1"/>
          <p:cNvSpPr txBox="1">
            <a:spLocks/>
          </p:cNvSpPr>
          <p:nvPr/>
        </p:nvSpPr>
        <p:spPr>
          <a:xfrm>
            <a:off x="1998224" y="2758768"/>
            <a:ext cx="1106864" cy="430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31475" y="4415116"/>
            <a:ext cx="1183065" cy="59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7110" y="3450767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Diagram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943440" y="5300935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54181" y="4423608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Diagram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762542" y="4410102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Diagram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943440" y="2527935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04188" y="3497397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614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92889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ESDB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2230" y="1457533"/>
            <a:ext cx="42362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SDB diagram</a:t>
            </a:r>
            <a:endParaRPr lang="en-US" sz="36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Unit-1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Unit-2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Ground Floor</a:t>
            </a:r>
          </a:p>
          <a:p>
            <a:pPr marL="342900" indent="-3429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Basement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Roof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92496" y="1465149"/>
            <a:ext cx="44708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ESDB diagram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Unit-1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Unit-2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Ground Floor</a:t>
            </a:r>
          </a:p>
          <a:p>
            <a:pPr marL="342900" indent="-3429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Basement</a:t>
            </a:r>
          </a:p>
          <a:p>
            <a:pPr marL="342900" indent="-342900">
              <a:buAutoNum type="arabicPeriod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Roof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224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2951390" y="2892719"/>
            <a:ext cx="7342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MDB EMDB Diagram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and EMDB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0808" y="1137008"/>
            <a:ext cx="109329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Main-Distribution Board (MDB) diagram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MDB for the building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Shows the connections from 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MDB </a:t>
            </a:r>
          </a:p>
          <a:p>
            <a:pPr marL="342900" indent="-342900">
              <a:buAutoNum type="arabicPeriod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Pump, PFI plant, EMDB connection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20808" y="3391463"/>
            <a:ext cx="109329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Main-Distribution Board (EMDB) diagram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EMDB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building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Shows the connections from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EMDB  </a:t>
            </a:r>
          </a:p>
          <a:p>
            <a:pPr marL="342900" indent="-342900">
              <a:buAutoNum type="arabicPeriod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EMDB is connected to MDB via ATS and Generator</a:t>
            </a:r>
          </a:p>
        </p:txBody>
      </p:sp>
    </p:spTree>
    <p:extLst>
      <p:ext uri="{BB962C8B-B14F-4D97-AF65-F5344CB8AC3E}">
        <p14:creationId xmlns:p14="http://schemas.microsoft.com/office/powerpoint/2010/main" val="119262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Floorplan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1765" y="-132176"/>
            <a:ext cx="4955308" cy="7709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4232" y="1137008"/>
            <a:ext cx="44672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High Rise (9 Living Floor)</a:t>
            </a:r>
          </a:p>
          <a:p>
            <a:r>
              <a:rPr lang="en-US" sz="2800" b="1" dirty="0" smtClean="0"/>
              <a:t>Min 2 units </a:t>
            </a:r>
            <a:endParaRPr lang="en-US" sz="2800" b="1" dirty="0"/>
          </a:p>
          <a:p>
            <a:r>
              <a:rPr lang="en-US" sz="2800" b="1" dirty="0" smtClean="0"/>
              <a:t>Each unit min 1200 sq. ft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Lift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Bedroom (2-3)</a:t>
            </a:r>
          </a:p>
          <a:p>
            <a:r>
              <a:rPr lang="en-US" sz="2800" dirty="0" smtClean="0"/>
              <a:t>Washroom (min 2)</a:t>
            </a:r>
          </a:p>
          <a:p>
            <a:r>
              <a:rPr lang="en-US" sz="2800" dirty="0"/>
              <a:t>K</a:t>
            </a:r>
            <a:r>
              <a:rPr lang="en-US" sz="2800" dirty="0" smtClean="0"/>
              <a:t>itchen</a:t>
            </a:r>
          </a:p>
          <a:p>
            <a:r>
              <a:rPr lang="en-US" sz="2800" dirty="0" smtClean="0"/>
              <a:t>Dining</a:t>
            </a:r>
          </a:p>
          <a:p>
            <a:r>
              <a:rPr lang="en-US" sz="2800" dirty="0" smtClean="0"/>
              <a:t>Drawing</a:t>
            </a:r>
          </a:p>
          <a:p>
            <a:r>
              <a:rPr lang="en-US" sz="2800" dirty="0" smtClean="0"/>
              <a:t>Veranda</a:t>
            </a:r>
          </a:p>
        </p:txBody>
      </p:sp>
    </p:spTree>
    <p:extLst>
      <p:ext uri="{BB962C8B-B14F-4D97-AF65-F5344CB8AC3E}">
        <p14:creationId xmlns:p14="http://schemas.microsoft.com/office/powerpoint/2010/main" val="3029721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Typical Model for MDB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9991" r="15762" b="14860"/>
          <a:stretch/>
        </p:blipFill>
        <p:spPr>
          <a:xfrm>
            <a:off x="-14749" y="957474"/>
            <a:ext cx="12221498" cy="59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0808" y="1137008"/>
            <a:ext cx="10932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Calculation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SDB Connected to MDB = 21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 Apartments * 2 units Each = 18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Floor = 1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Basement = 1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Roof = 1</a:t>
            </a: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SDB connected to each phase ( 21/3 = 7 )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178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9991" r="15762" b="14860"/>
          <a:stretch/>
        </p:blipFill>
        <p:spPr>
          <a:xfrm>
            <a:off x="-14749" y="957474"/>
            <a:ext cx="12221498" cy="59005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74598" y="4655573"/>
            <a:ext cx="4079254" cy="877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37975" y="5617925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SDB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+ 7 + 7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6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 Example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544"/>
          <a:stretch/>
        </p:blipFill>
        <p:spPr>
          <a:xfrm rot="16200000">
            <a:off x="3046630" y="-865494"/>
            <a:ext cx="5622435" cy="92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41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EMDB Diagram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29324" r="21462" b="22358"/>
          <a:stretch/>
        </p:blipFill>
        <p:spPr>
          <a:xfrm>
            <a:off x="0" y="1137008"/>
            <a:ext cx="12192000" cy="54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09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2584915" y="2572207"/>
            <a:ext cx="7342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SB ESB Diagram Calculations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SB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645" t="5794" r="15565"/>
          <a:stretch/>
        </p:blipFill>
        <p:spPr>
          <a:xfrm rot="16200000">
            <a:off x="3350525" y="-1333189"/>
            <a:ext cx="5534941" cy="107465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4199" y="1272618"/>
            <a:ext cx="1859636" cy="5083731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79847" y="2057101"/>
            <a:ext cx="623889" cy="52322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C9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124" y="2124944"/>
            <a:ext cx="1987676" cy="387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539926" y="1252679"/>
            <a:ext cx="1385740" cy="707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92326" y="1405079"/>
            <a:ext cx="1385740" cy="707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396194" y="3327014"/>
            <a:ext cx="1385740" cy="707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05534" y="4481297"/>
            <a:ext cx="1385740" cy="707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5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0" y="1314881"/>
            <a:ext cx="11068172" cy="2917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3769" y="4723030"/>
            <a:ext cx="230210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= V*I*pf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= 230V rms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= 0.7 to 0.8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SB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0198" y="4723029"/>
            <a:ext cx="493436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Phase Voltage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Phase Current = Line Current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= Power 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3808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SB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ree-Phase Electric Circuits: Balanced Wye-Wye Connection | Wira Electric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4" y="1357382"/>
            <a:ext cx="6376091" cy="484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546486" y="1433041"/>
            <a:ext cx="3318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Y-Y Connection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49802" y="2498408"/>
            <a:ext cx="230210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= V*I*pf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= 230V rms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= 0.7 to 0.8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149802" y="4133283"/>
            <a:ext cx="493436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Phase Voltage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Phase Current = Line Current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= Power 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0736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89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SB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0" y="1643111"/>
            <a:ext cx="12044770" cy="45337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4199" y="1461154"/>
            <a:ext cx="5074176" cy="48951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2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Floorplan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24568" y="-425585"/>
            <a:ext cx="5117498" cy="8242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600" y="1439804"/>
            <a:ext cx="31908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Parking Space</a:t>
            </a:r>
            <a:endParaRPr lang="en-US" sz="2800" dirty="0"/>
          </a:p>
          <a:p>
            <a:r>
              <a:rPr lang="en-US" sz="2800" b="1" dirty="0" smtClean="0">
                <a:solidFill>
                  <a:srgbClr val="FF0000"/>
                </a:solidFill>
              </a:rPr>
              <a:t>Electrical Room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Transformer Room</a:t>
            </a:r>
          </a:p>
          <a:p>
            <a:r>
              <a:rPr lang="en-US" sz="2800" dirty="0" smtClean="0"/>
              <a:t>Generator Room</a:t>
            </a:r>
          </a:p>
          <a:p>
            <a:endParaRPr lang="en-US" sz="2800" dirty="0"/>
          </a:p>
          <a:p>
            <a:r>
              <a:rPr lang="en-US" sz="2800" dirty="0" smtClean="0"/>
              <a:t>Guard Room</a:t>
            </a:r>
          </a:p>
          <a:p>
            <a:r>
              <a:rPr lang="en-US" sz="2800" dirty="0" smtClean="0"/>
              <a:t>Guard Bedroom</a:t>
            </a:r>
          </a:p>
          <a:p>
            <a:r>
              <a:rPr lang="en-US" sz="2800" dirty="0" smtClean="0"/>
              <a:t>Washroom</a:t>
            </a:r>
          </a:p>
        </p:txBody>
      </p:sp>
      <p:sp>
        <p:nvSpPr>
          <p:cNvPr id="7" name="Rectangle 6"/>
          <p:cNvSpPr/>
          <p:nvPr/>
        </p:nvSpPr>
        <p:spPr>
          <a:xfrm>
            <a:off x="5353050" y="4152900"/>
            <a:ext cx="3038475" cy="1809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96150" y="2381250"/>
            <a:ext cx="1314450" cy="22958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99872" y="1991456"/>
            <a:ext cx="3049203" cy="837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52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Cascaded SB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781" y="1324095"/>
            <a:ext cx="5718232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Bedroom-1</a:t>
            </a:r>
          </a:p>
          <a:p>
            <a:r>
              <a:rPr lang="en-US" sz="28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Ckt-1 / SB1</a:t>
            </a:r>
          </a:p>
          <a:p>
            <a:endParaRPr lang="en-US" sz="28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Load of Ckt-1 = 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 of SB1 + Load of SB2 + Load of SB3</a:t>
            </a:r>
          </a:p>
          <a:p>
            <a:endParaRPr lang="en-US" sz="28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89" y="1200220"/>
            <a:ext cx="5206070" cy="48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14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7FB9-3BF6-C3DB-4046-5223ED7B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5322" y="6401621"/>
            <a:ext cx="454891" cy="365125"/>
          </a:xfrm>
        </p:spPr>
        <p:txBody>
          <a:bodyPr/>
          <a:lstStyle/>
          <a:p>
            <a:fld id="{90DA938D-E21B-400C-A822-E6DC08CE841F}" type="slidenum"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fld>
            <a:fld id="{5D52F531-0E90-4D08-95FD-E146C7F05322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fld>
            <a:fld id="{457DD080-6190-481D-A270-8FC54FCF1D17}" type="slidenum">
              <a:rPr lang="en-US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fld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6317673"/>
            <a:ext cx="12192000" cy="54032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5496EC-C12D-B45E-30E5-7424A32FE5C5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D0A0F0-FCAF-936C-496F-3F5DAE3B35AC}"/>
              </a:ext>
            </a:extLst>
          </p:cNvPr>
          <p:cNvSpPr txBox="1"/>
          <p:nvPr/>
        </p:nvSpPr>
        <p:spPr>
          <a:xfrm>
            <a:off x="2584915" y="2572207"/>
            <a:ext cx="7342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SDB ESDB Diagram Calculations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SDB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44"/>
          <a:stretch/>
        </p:blipFill>
        <p:spPr>
          <a:xfrm rot="16200000">
            <a:off x="2559076" y="-25373"/>
            <a:ext cx="5731865" cy="77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18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 Diagram (Unit-1 and Unit-2)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513" t="5806" r="5474"/>
          <a:stretch/>
        </p:blipFill>
        <p:spPr>
          <a:xfrm rot="16200000">
            <a:off x="2977907" y="-1121618"/>
            <a:ext cx="5669788" cy="100937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28129" y="1930214"/>
            <a:ext cx="1385740" cy="124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6340" y="1607811"/>
            <a:ext cx="1385740" cy="906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35550" y="3657601"/>
            <a:ext cx="1385740" cy="101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10859" y="4750485"/>
            <a:ext cx="1385740" cy="906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222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Calculation (Unit-1 and Unit-2)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28129" y="1930214"/>
            <a:ext cx="1385740" cy="124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6340" y="1607811"/>
            <a:ext cx="1385740" cy="906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35550" y="3657601"/>
            <a:ext cx="1385740" cy="101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52"/>
          <a:stretch/>
        </p:blipFill>
        <p:spPr>
          <a:xfrm>
            <a:off x="272967" y="957474"/>
            <a:ext cx="6493014" cy="5879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981" y="2940436"/>
            <a:ext cx="5323286" cy="14343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93649" y="1145361"/>
            <a:ext cx="735291" cy="61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77852" y="3161244"/>
            <a:ext cx="1280082" cy="44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81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Calculation (Unit-1 and Unit-2)</a:t>
            </a: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28129" y="1930214"/>
            <a:ext cx="1385740" cy="124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35550" y="3657601"/>
            <a:ext cx="1385740" cy="101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10859" y="4750485"/>
            <a:ext cx="1385740" cy="906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41" y="1022301"/>
            <a:ext cx="10457958" cy="54205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146" y="2587996"/>
            <a:ext cx="1771838" cy="5211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07010" y="3016577"/>
            <a:ext cx="1857081" cy="424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13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For ESDB Diagram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55" y="1121644"/>
            <a:ext cx="5695219" cy="54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1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(Unit-1 and Unit-2)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3626"/>
          <a:stretch/>
        </p:blipFill>
        <p:spPr>
          <a:xfrm rot="16200000">
            <a:off x="3116715" y="-1360856"/>
            <a:ext cx="5603067" cy="105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3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 Calculation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(Unit-1 and Unit-2)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1" y="1121644"/>
            <a:ext cx="6385518" cy="5734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63" y="3036424"/>
            <a:ext cx="5330774" cy="14036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52247" y="1501544"/>
            <a:ext cx="716437" cy="610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237482" y="3341806"/>
            <a:ext cx="1188563" cy="428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061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2B90-FC0E-42CF-AC4D-69DA6527A98B}" type="slidenum">
              <a:rPr lang="en-US" smtClean="0"/>
              <a:t>99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209D6-4EAE-170C-1758-ED95DD9F7232}"/>
              </a:ext>
            </a:extLst>
          </p:cNvPr>
          <p:cNvCxnSpPr>
            <a:cxnSpLocks/>
          </p:cNvCxnSpPr>
          <p:nvPr/>
        </p:nvCxnSpPr>
        <p:spPr>
          <a:xfrm>
            <a:off x="0" y="94211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19E-8E9B-83DA-CBBA-1B2D9EA2B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52" y="31081"/>
            <a:ext cx="716132" cy="716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28466-B0C4-3FE4-413C-E6383294CD84}"/>
              </a:ext>
            </a:extLst>
          </p:cNvPr>
          <p:cNvSpPr txBox="1"/>
          <p:nvPr/>
        </p:nvSpPr>
        <p:spPr>
          <a:xfrm>
            <a:off x="401781" y="177802"/>
            <a:ext cx="8904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ESDB Calculation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(Unit-1 and Unit-2)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51" y="1397506"/>
            <a:ext cx="12073949" cy="45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7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5691</TotalTime>
  <Words>3918</Words>
  <Application>Microsoft Office PowerPoint</Application>
  <PresentationFormat>Widescreen</PresentationFormat>
  <Paragraphs>877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1806097 - Saif Ahmed Sunny</dc:creator>
  <cp:lastModifiedBy>1806097 - Saif Ahmed Sunny</cp:lastModifiedBy>
  <cp:revision>416</cp:revision>
  <dcterms:created xsi:type="dcterms:W3CDTF">2023-11-24T17:37:28Z</dcterms:created>
  <dcterms:modified xsi:type="dcterms:W3CDTF">2024-11-11T08:12:16Z</dcterms:modified>
</cp:coreProperties>
</file>